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3" r:id="rId4"/>
    <p:sldId id="264" r:id="rId5"/>
    <p:sldId id="259" r:id="rId6"/>
    <p:sldId id="261" r:id="rId7"/>
    <p:sldId id="262" r:id="rId8"/>
    <p:sldId id="270" r:id="rId9"/>
    <p:sldId id="271" r:id="rId10"/>
    <p:sldId id="273" r:id="rId11"/>
    <p:sldId id="274" r:id="rId12"/>
    <p:sldId id="272" r:id="rId13"/>
    <p:sldId id="268" r:id="rId14"/>
    <p:sldId id="266" r:id="rId15"/>
    <p:sldId id="267" r:id="rId16"/>
    <p:sldId id="276"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78A"/>
    <a:srgbClr val="96B6E9"/>
    <a:srgbClr val="D9E8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24" d="100"/>
          <a:sy n="124" d="100"/>
        </p:scale>
        <p:origin x="427"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BAE6-8758-43BD-8145-F407F7948A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2B024E-A2A6-48BA-9EEB-D10BF93C38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EB6B0-C6D7-4B5F-AA0B-D6BE7C0EEFBD}"/>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5" name="Footer Placeholder 4">
            <a:extLst>
              <a:ext uri="{FF2B5EF4-FFF2-40B4-BE49-F238E27FC236}">
                <a16:creationId xmlns:a16="http://schemas.microsoft.com/office/drawing/2014/main" id="{07AD0591-42FA-48BC-9960-D817209A75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A2C4C-CA05-4879-8855-4D7334DEB178}"/>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65017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83E5-C783-4858-9334-6DEB126B71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8B5A0D-1A9F-4B82-971C-E9D92C0523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C2B0E-5561-4772-BAC4-A03569E2E324}"/>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5" name="Footer Placeholder 4">
            <a:extLst>
              <a:ext uri="{FF2B5EF4-FFF2-40B4-BE49-F238E27FC236}">
                <a16:creationId xmlns:a16="http://schemas.microsoft.com/office/drawing/2014/main" id="{2C2AF27B-A31A-41EE-9922-147138179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08B20-9593-40FD-84F7-E5CB6106E537}"/>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197267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809BC1-FE12-4D1F-9505-821E98C5EE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E28533-229A-480E-98F2-0BF6F8C881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62943-BE40-4CB2-966D-C336CEC6EA62}"/>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5" name="Footer Placeholder 4">
            <a:extLst>
              <a:ext uri="{FF2B5EF4-FFF2-40B4-BE49-F238E27FC236}">
                <a16:creationId xmlns:a16="http://schemas.microsoft.com/office/drawing/2014/main" id="{B2B13E96-6AF2-4A36-B2A7-6728B2705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2F543-DD6E-45C4-AFC8-76EBB5BB1B4A}"/>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168930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24F5-F5B2-4F12-AAA8-9376BB8F4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C9065-3BDC-422A-B27D-CB34914F49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56BC1-EB2E-4B6A-A290-4E3D4A205D76}"/>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5" name="Footer Placeholder 4">
            <a:extLst>
              <a:ext uri="{FF2B5EF4-FFF2-40B4-BE49-F238E27FC236}">
                <a16:creationId xmlns:a16="http://schemas.microsoft.com/office/drawing/2014/main" id="{A2263D8B-584C-4300-A397-219AF06CB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AC51B-969C-4672-B258-E167E6955810}"/>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243692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E07C-56B9-47A5-B21E-B5BF517A9C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846966-9B4D-4544-871A-33EE018A9C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1D68CA-7564-4848-8A4A-9A07F60C1265}"/>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5" name="Footer Placeholder 4">
            <a:extLst>
              <a:ext uri="{FF2B5EF4-FFF2-40B4-BE49-F238E27FC236}">
                <a16:creationId xmlns:a16="http://schemas.microsoft.com/office/drawing/2014/main" id="{F6F9010A-CCBA-4A2D-8DFD-7F5BDA5E6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845CB-F62B-4728-9319-72400358FD3C}"/>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346515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99F5-A9AE-464D-9D9D-6775EA6DFE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213888-EF63-4975-849E-189DA45B713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5E7AF-26F0-4629-9CF5-4548C967C6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38C4D0-D3BA-47D4-BDFA-AEAB602A3B81}"/>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6" name="Footer Placeholder 5">
            <a:extLst>
              <a:ext uri="{FF2B5EF4-FFF2-40B4-BE49-F238E27FC236}">
                <a16:creationId xmlns:a16="http://schemas.microsoft.com/office/drawing/2014/main" id="{FCA8CF13-C3E5-4743-8791-47B4B3602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3B676-B604-408E-BD44-61AD53287926}"/>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28372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25CA-E4CC-4E2A-8C7E-FC7ACC1AB4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9A72EB-81A6-44DF-998C-EA2E80BAE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D00AA9-62E5-4D1F-9C99-E63A298CB2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373290-1380-49D7-B83C-D28FE3CF07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C4374E-21BD-464F-9A85-317DB455EF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1F3DB-0973-4B36-B73A-A0D66E681572}"/>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8" name="Footer Placeholder 7">
            <a:extLst>
              <a:ext uri="{FF2B5EF4-FFF2-40B4-BE49-F238E27FC236}">
                <a16:creationId xmlns:a16="http://schemas.microsoft.com/office/drawing/2014/main" id="{22826A7D-6D84-4507-9FDB-C28D3672E1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EC64F2-DED4-45A5-85C8-691ED1C9374A}"/>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394737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B1358-D949-4642-AE40-2BDBE36414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F0E9D8-C2C9-4632-A108-F4FA3E8C9FB7}"/>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4" name="Footer Placeholder 3">
            <a:extLst>
              <a:ext uri="{FF2B5EF4-FFF2-40B4-BE49-F238E27FC236}">
                <a16:creationId xmlns:a16="http://schemas.microsoft.com/office/drawing/2014/main" id="{6ADE8FB0-C2F0-4C04-B8FE-6971BCA950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A784AE-39AB-4C2E-ADC0-E69BD39CE7E6}"/>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16354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D0ECD0-0C7A-4963-B4F1-11A6D32EE41B}"/>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3" name="Footer Placeholder 2">
            <a:extLst>
              <a:ext uri="{FF2B5EF4-FFF2-40B4-BE49-F238E27FC236}">
                <a16:creationId xmlns:a16="http://schemas.microsoft.com/office/drawing/2014/main" id="{579DDC6C-D937-4BC1-B364-5A7FC6AE35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9807A-B657-4102-9351-A31D8B1879F8}"/>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348353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7653-AB31-4CC2-96FA-A417AA7AD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3576B1-5045-4298-97AA-2F1607377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481936-358F-4972-A058-887732351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FBCC06-E476-4C49-B894-676B5DE4009E}"/>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6" name="Footer Placeholder 5">
            <a:extLst>
              <a:ext uri="{FF2B5EF4-FFF2-40B4-BE49-F238E27FC236}">
                <a16:creationId xmlns:a16="http://schemas.microsoft.com/office/drawing/2014/main" id="{CB8E6FFA-806E-46E1-BBEC-124283D46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66C09-8B82-4322-BA2B-BB4A43F4F348}"/>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105807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9C48-7A81-4C80-8F6B-184C66185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9CA8C5-B452-4B05-B2C6-97C905C872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90696A-DD15-4982-9D6D-C134C3845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AD78E3-44DA-468F-AE9C-D3B288DC8C89}"/>
              </a:ext>
            </a:extLst>
          </p:cNvPr>
          <p:cNvSpPr>
            <a:spLocks noGrp="1"/>
          </p:cNvSpPr>
          <p:nvPr>
            <p:ph type="dt" sz="half" idx="10"/>
          </p:nvPr>
        </p:nvSpPr>
        <p:spPr/>
        <p:txBody>
          <a:bodyPr/>
          <a:lstStyle/>
          <a:p>
            <a:fld id="{F0B51B28-6A57-498C-8FAB-3C9B2C6FC49A}" type="datetimeFigureOut">
              <a:rPr lang="en-US" smtClean="0"/>
              <a:t>11/7/2023</a:t>
            </a:fld>
            <a:endParaRPr lang="en-US"/>
          </a:p>
        </p:txBody>
      </p:sp>
      <p:sp>
        <p:nvSpPr>
          <p:cNvPr id="6" name="Footer Placeholder 5">
            <a:extLst>
              <a:ext uri="{FF2B5EF4-FFF2-40B4-BE49-F238E27FC236}">
                <a16:creationId xmlns:a16="http://schemas.microsoft.com/office/drawing/2014/main" id="{D507DFA6-38AF-4F83-B666-F77A61C5B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E2910-95A8-4996-AE71-C5F95E60A55F}"/>
              </a:ext>
            </a:extLst>
          </p:cNvPr>
          <p:cNvSpPr>
            <a:spLocks noGrp="1"/>
          </p:cNvSpPr>
          <p:nvPr>
            <p:ph type="sldNum" sz="quarter" idx="12"/>
          </p:nvPr>
        </p:nvSpPr>
        <p:spPr/>
        <p:txBody>
          <a:bodyPr/>
          <a:lstStyle/>
          <a:p>
            <a:fld id="{F3DD31F8-5384-4F18-86EF-9EA6E183347B}" type="slidenum">
              <a:rPr lang="en-US" smtClean="0"/>
              <a:t>‹#›</a:t>
            </a:fld>
            <a:endParaRPr lang="en-US"/>
          </a:p>
        </p:txBody>
      </p:sp>
    </p:spTree>
    <p:extLst>
      <p:ext uri="{BB962C8B-B14F-4D97-AF65-F5344CB8AC3E}">
        <p14:creationId xmlns:p14="http://schemas.microsoft.com/office/powerpoint/2010/main" val="218025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35BE3-F65D-43D4-A0AF-4ED181A54C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471465-C55C-48AF-8813-2F3C5E0810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DE0ED-8EC0-4642-BFFA-28C00A2FC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51B28-6A57-498C-8FAB-3C9B2C6FC49A}" type="datetimeFigureOut">
              <a:rPr lang="en-US" smtClean="0"/>
              <a:t>11/7/2023</a:t>
            </a:fld>
            <a:endParaRPr lang="en-US"/>
          </a:p>
        </p:txBody>
      </p:sp>
      <p:sp>
        <p:nvSpPr>
          <p:cNvPr id="5" name="Footer Placeholder 4">
            <a:extLst>
              <a:ext uri="{FF2B5EF4-FFF2-40B4-BE49-F238E27FC236}">
                <a16:creationId xmlns:a16="http://schemas.microsoft.com/office/drawing/2014/main" id="{080BC466-781B-430E-ADDA-820842BB4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F57EA-6DE6-439A-91E5-A3066CB5F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D31F8-5384-4F18-86EF-9EA6E183347B}" type="slidenum">
              <a:rPr lang="en-US" smtClean="0"/>
              <a:t>‹#›</a:t>
            </a:fld>
            <a:endParaRPr lang="en-US"/>
          </a:p>
        </p:txBody>
      </p:sp>
    </p:spTree>
    <p:extLst>
      <p:ext uri="{BB962C8B-B14F-4D97-AF65-F5344CB8AC3E}">
        <p14:creationId xmlns:p14="http://schemas.microsoft.com/office/powerpoint/2010/main" val="346876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7.sv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50.svg"/><Relationship Id="rId12"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png"/><Relationship Id="rId10" Type="http://schemas.openxmlformats.org/officeDocument/2006/relationships/image" Target="../media/image53.png"/><Relationship Id="rId4" Type="http://schemas.openxmlformats.org/officeDocument/2006/relationships/image" Target="../media/image3.png"/><Relationship Id="rId9" Type="http://schemas.openxmlformats.org/officeDocument/2006/relationships/image" Target="../media/image52.svg"/></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png"/><Relationship Id="rId7" Type="http://schemas.openxmlformats.org/officeDocument/2006/relationships/image" Target="../media/image57.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png"/><Relationship Id="rId7" Type="http://schemas.openxmlformats.org/officeDocument/2006/relationships/image" Target="../media/image61.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3.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arcmi.or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thearc.org/"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hyperlink" Target="http://www.legislature.mi.gov/(S(nd0fnxqct0x3r4ec1stcsiog))/mileg.aspx?page=getObject&amp;objectName=mcl-330-1100a&amp;highlight=mental%2520AND%2520health%2520AND%2520code#34"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gislature.mi.gov/(S(nd0fnxqct0x3r4ec1stcsiog))/mileg.aspx?page=getObject&amp;objectName=mcl-330-1100a&amp;highlight=mental%2520AND%2520health%2520AND%2520code#33" TargetMode="External"/><Relationship Id="rId11" Type="http://schemas.openxmlformats.org/officeDocument/2006/relationships/image" Target="../media/image17.sv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image" Target="../media/image34.svg"/><Relationship Id="rId4" Type="http://schemas.openxmlformats.org/officeDocument/2006/relationships/image" Target="../media/image3.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243261" y="2404346"/>
            <a:ext cx="11875425" cy="1621863"/>
          </a:xfrm>
        </p:spPr>
        <p:txBody>
          <a:bodyPr>
            <a:normAutofit/>
          </a:bodyPr>
          <a:lstStyle/>
          <a:p>
            <a:pPr algn="ctr"/>
            <a:r>
              <a:rPr lang="en-US" b="1" dirty="0">
                <a:solidFill>
                  <a:srgbClr val="1D478A"/>
                </a:solidFill>
                <a:latin typeface="+mn-lt"/>
              </a:rPr>
              <a:t>Washtenaw Association for Community Advocacy</a:t>
            </a:r>
            <a:br>
              <a:rPr lang="en-US" b="1" dirty="0">
                <a:solidFill>
                  <a:srgbClr val="1D478A"/>
                </a:solidFill>
                <a:latin typeface="+mn-lt"/>
              </a:rPr>
            </a:br>
            <a:r>
              <a:rPr lang="en-US" b="1" dirty="0">
                <a:solidFill>
                  <a:srgbClr val="1D478A"/>
                </a:solidFill>
                <a:latin typeface="+mn-lt"/>
              </a:rPr>
              <a:t>(ACA)</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sp>
        <p:nvSpPr>
          <p:cNvPr id="12" name="TextBox 11">
            <a:extLst>
              <a:ext uri="{FF2B5EF4-FFF2-40B4-BE49-F238E27FC236}">
                <a16:creationId xmlns:a16="http://schemas.microsoft.com/office/drawing/2014/main" id="{6EFC5C2A-8915-4939-9D56-2BC07658B134}"/>
              </a:ext>
            </a:extLst>
          </p:cNvPr>
          <p:cNvSpPr txBox="1"/>
          <p:nvPr/>
        </p:nvSpPr>
        <p:spPr>
          <a:xfrm>
            <a:off x="3267370" y="4892293"/>
            <a:ext cx="8092244" cy="707886"/>
          </a:xfrm>
          <a:prstGeom prst="rect">
            <a:avLst/>
          </a:prstGeom>
          <a:noFill/>
        </p:spPr>
        <p:txBody>
          <a:bodyPr wrap="square" rtlCol="0">
            <a:spAutoFit/>
          </a:bodyPr>
          <a:lstStyle/>
          <a:p>
            <a:r>
              <a:rPr lang="en-US" sz="4000" i="1" dirty="0"/>
              <a:t>Opening Doors to Inclusion</a:t>
            </a:r>
          </a:p>
        </p:txBody>
      </p:sp>
      <p:sp>
        <p:nvSpPr>
          <p:cNvPr id="13" name="TextBox 12">
            <a:extLst>
              <a:ext uri="{FF2B5EF4-FFF2-40B4-BE49-F238E27FC236}">
                <a16:creationId xmlns:a16="http://schemas.microsoft.com/office/drawing/2014/main" id="{7A8D8D02-6BBB-41D6-B46F-63F27164841A}"/>
              </a:ext>
            </a:extLst>
          </p:cNvPr>
          <p:cNvSpPr txBox="1"/>
          <p:nvPr/>
        </p:nvSpPr>
        <p:spPr>
          <a:xfrm>
            <a:off x="7087579" y="5941540"/>
            <a:ext cx="2916439" cy="369332"/>
          </a:xfrm>
          <a:prstGeom prst="rect">
            <a:avLst/>
          </a:prstGeom>
          <a:noFill/>
        </p:spPr>
        <p:txBody>
          <a:bodyPr wrap="none" rtlCol="0">
            <a:spAutoFit/>
          </a:bodyPr>
          <a:lstStyle/>
          <a:p>
            <a:r>
              <a:rPr lang="en-US" i="1" dirty="0">
                <a:solidFill>
                  <a:srgbClr val="1D478A"/>
                </a:solidFill>
              </a:rPr>
              <a:t>Kathy Homan, President/CEO</a:t>
            </a:r>
          </a:p>
        </p:txBody>
      </p:sp>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7878" y="376762"/>
            <a:ext cx="2577547" cy="1442318"/>
          </a:xfrm>
          <a:prstGeom prst="rect">
            <a:avLst/>
          </a:prstGeom>
        </p:spPr>
      </p:pic>
      <p:pic>
        <p:nvPicPr>
          <p:cNvPr id="23" name="Picture 22">
            <a:extLst>
              <a:ext uri="{FF2B5EF4-FFF2-40B4-BE49-F238E27FC236}">
                <a16:creationId xmlns:a16="http://schemas.microsoft.com/office/drawing/2014/main" id="{E987FCB3-1290-4CF2-94A7-EDA50B963710}"/>
              </a:ext>
            </a:extLst>
          </p:cNvPr>
          <p:cNvPicPr>
            <a:picLocks noChangeAspect="1"/>
          </p:cNvPicPr>
          <p:nvPr/>
        </p:nvPicPr>
        <p:blipFill>
          <a:blip r:embed="rId6"/>
          <a:stretch>
            <a:fillRect/>
          </a:stretch>
        </p:blipFill>
        <p:spPr>
          <a:xfrm>
            <a:off x="731493" y="4440222"/>
            <a:ext cx="1621864" cy="1621864"/>
          </a:xfrm>
          <a:prstGeom prst="rect">
            <a:avLst/>
          </a:prstGeom>
        </p:spPr>
      </p:pic>
      <p:cxnSp>
        <p:nvCxnSpPr>
          <p:cNvPr id="26" name="Straight Connector 25">
            <a:extLst>
              <a:ext uri="{FF2B5EF4-FFF2-40B4-BE49-F238E27FC236}">
                <a16:creationId xmlns:a16="http://schemas.microsoft.com/office/drawing/2014/main" id="{66DCF655-FBA2-4A33-9992-D033FAC3DA7E}"/>
              </a:ext>
            </a:extLst>
          </p:cNvPr>
          <p:cNvCxnSpPr>
            <a:cxnSpLocks/>
          </p:cNvCxnSpPr>
          <p:nvPr/>
        </p:nvCxnSpPr>
        <p:spPr>
          <a:xfrm>
            <a:off x="2053527" y="4549856"/>
            <a:ext cx="0" cy="139276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6777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1078923" y="270546"/>
            <a:ext cx="10533907" cy="1621863"/>
          </a:xfrm>
        </p:spPr>
        <p:txBody>
          <a:bodyPr>
            <a:normAutofit/>
          </a:bodyPr>
          <a:lstStyle/>
          <a:p>
            <a:pPr algn="ctr"/>
            <a:r>
              <a:rPr lang="en-US" b="1" dirty="0">
                <a:solidFill>
                  <a:srgbClr val="1D478A"/>
                </a:solidFill>
                <a:latin typeface="+mn-lt"/>
              </a:rPr>
              <a:t>Ann Arbor Area Community Foundation</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6" name="TextBox 5">
            <a:extLst>
              <a:ext uri="{FF2B5EF4-FFF2-40B4-BE49-F238E27FC236}">
                <a16:creationId xmlns:a16="http://schemas.microsoft.com/office/drawing/2014/main" id="{D96D179C-4E3C-4D01-80BC-F2E0C350764E}"/>
              </a:ext>
            </a:extLst>
          </p:cNvPr>
          <p:cNvSpPr txBox="1"/>
          <p:nvPr/>
        </p:nvSpPr>
        <p:spPr>
          <a:xfrm>
            <a:off x="871225" y="2153823"/>
            <a:ext cx="6691947" cy="523220"/>
          </a:xfrm>
          <a:prstGeom prst="rect">
            <a:avLst/>
          </a:prstGeom>
          <a:noFill/>
        </p:spPr>
        <p:txBody>
          <a:bodyPr wrap="square" rtlCol="0">
            <a:spAutoFit/>
          </a:bodyPr>
          <a:lstStyle/>
          <a:p>
            <a:r>
              <a:rPr lang="en-US" sz="2800" b="1" dirty="0">
                <a:solidFill>
                  <a:srgbClr val="1D478A"/>
                </a:solidFill>
              </a:rPr>
              <a:t>Community Mental Health Advocacy- </a:t>
            </a:r>
          </a:p>
        </p:txBody>
      </p:sp>
      <p:sp>
        <p:nvSpPr>
          <p:cNvPr id="3" name="Rectangle 2">
            <a:extLst>
              <a:ext uri="{FF2B5EF4-FFF2-40B4-BE49-F238E27FC236}">
                <a16:creationId xmlns:a16="http://schemas.microsoft.com/office/drawing/2014/main" id="{E0C5D145-CECD-4DAC-9F3A-881E564E27BA}"/>
              </a:ext>
            </a:extLst>
          </p:cNvPr>
          <p:cNvSpPr/>
          <p:nvPr/>
        </p:nvSpPr>
        <p:spPr>
          <a:xfrm>
            <a:off x="1051066" y="2762282"/>
            <a:ext cx="10561764" cy="3847207"/>
          </a:xfrm>
          <a:prstGeom prst="rect">
            <a:avLst/>
          </a:prstGeom>
        </p:spPr>
        <p:txBody>
          <a:bodyPr wrap="square" numCol="1">
            <a:spAutoFit/>
          </a:bodyPr>
          <a:lstStyle/>
          <a:p>
            <a:r>
              <a:rPr lang="en-US" sz="1600" dirty="0">
                <a:solidFill>
                  <a:srgbClr val="000000"/>
                </a:solidFill>
                <a:latin typeface="Gudea"/>
              </a:rPr>
              <a:t>Washtenaw County Community Mental Health (WCCMH) is the primary community mental health provider in Washtenaw County for individuals living with serious mental illness, intellectual/developmental disability or children with a serious emotional disturbance. WCCMH is eligibility based and mandated to prioritize the needs of individuals who have Medicaid, no insurance and/or urgent or emergent needs.</a:t>
            </a:r>
          </a:p>
          <a:p>
            <a:endParaRPr lang="en-US" dirty="0">
              <a:solidFill>
                <a:srgbClr val="000000"/>
              </a:solidFill>
              <a:latin typeface="Gudea"/>
            </a:endParaRPr>
          </a:p>
          <a:p>
            <a:r>
              <a:rPr lang="en-US" b="1" dirty="0">
                <a:solidFill>
                  <a:srgbClr val="000000"/>
                </a:solidFill>
                <a:latin typeface="Gudea"/>
              </a:rPr>
              <a:t>ACA provides direct advocacy services for</a:t>
            </a:r>
            <a:r>
              <a:rPr lang="en-US" dirty="0">
                <a:solidFill>
                  <a:srgbClr val="000000"/>
                </a:solidFill>
                <a:latin typeface="Gudea"/>
              </a:rPr>
              <a:t>:  Systems navigation</a:t>
            </a:r>
          </a:p>
          <a:p>
            <a:pPr marL="285750" indent="-285750">
              <a:buFont typeface="Arial" panose="020B0604020202020204" pitchFamily="34" charset="0"/>
              <a:buChar char="•"/>
            </a:pPr>
            <a:r>
              <a:rPr lang="en-US" dirty="0">
                <a:solidFill>
                  <a:srgbClr val="000000"/>
                </a:solidFill>
                <a:latin typeface="Gudea"/>
              </a:rPr>
              <a:t>IPOS – Individual Plan of Service</a:t>
            </a:r>
          </a:p>
          <a:p>
            <a:pPr marL="285750" indent="-285750">
              <a:buFont typeface="Arial" panose="020B0604020202020204" pitchFamily="34" charset="0"/>
              <a:buChar char="•"/>
            </a:pPr>
            <a:r>
              <a:rPr lang="en-US" dirty="0">
                <a:solidFill>
                  <a:srgbClr val="000000"/>
                </a:solidFill>
                <a:latin typeface="Gudea"/>
              </a:rPr>
              <a:t>Independent Facilitation  - PCP/IPOS</a:t>
            </a:r>
          </a:p>
          <a:p>
            <a:pPr marL="285750" indent="-285750">
              <a:buFont typeface="Arial" panose="020B0604020202020204" pitchFamily="34" charset="0"/>
              <a:buChar char="•"/>
            </a:pPr>
            <a:r>
              <a:rPr lang="en-US" dirty="0">
                <a:solidFill>
                  <a:srgbClr val="000000"/>
                </a:solidFill>
                <a:latin typeface="Gudea"/>
              </a:rPr>
              <a:t>PCP – Person Centered Planning</a:t>
            </a:r>
          </a:p>
          <a:p>
            <a:pPr marL="285750" indent="-285750">
              <a:buFont typeface="Arial" panose="020B0604020202020204" pitchFamily="34" charset="0"/>
              <a:buChar char="•"/>
            </a:pPr>
            <a:r>
              <a:rPr lang="en-US" dirty="0">
                <a:solidFill>
                  <a:srgbClr val="000000"/>
                </a:solidFill>
                <a:latin typeface="Gudea"/>
              </a:rPr>
              <a:t>Waiver navigation – State waivers provide direct services for people with I/DD</a:t>
            </a:r>
          </a:p>
          <a:p>
            <a:pPr marL="285750" indent="-285750">
              <a:buFont typeface="Arial" panose="020B0604020202020204" pitchFamily="34" charset="0"/>
              <a:buChar char="•"/>
            </a:pPr>
            <a:r>
              <a:rPr lang="en-US" dirty="0">
                <a:solidFill>
                  <a:srgbClr val="000000"/>
                </a:solidFill>
                <a:latin typeface="Gudea"/>
              </a:rPr>
              <a:t>Medicaid provider manual – policies for CMH</a:t>
            </a:r>
          </a:p>
          <a:p>
            <a:pPr marL="285750" indent="-285750">
              <a:buFont typeface="Arial" panose="020B0604020202020204" pitchFamily="34" charset="0"/>
              <a:buChar char="•"/>
            </a:pPr>
            <a:r>
              <a:rPr lang="en-US" dirty="0">
                <a:solidFill>
                  <a:srgbClr val="000000"/>
                </a:solidFill>
                <a:latin typeface="Gudea"/>
              </a:rPr>
              <a:t>MDHHS – laws and policies</a:t>
            </a:r>
          </a:p>
          <a:p>
            <a:endParaRPr lang="en-US" dirty="0">
              <a:solidFill>
                <a:srgbClr val="000000"/>
              </a:solidFill>
              <a:latin typeface="Gudea"/>
            </a:endParaRPr>
          </a:p>
          <a:p>
            <a:r>
              <a:rPr lang="en-US" i="1" dirty="0">
                <a:solidFill>
                  <a:srgbClr val="1D478A"/>
                </a:solidFill>
              </a:rPr>
              <a:t>                                           ACA has 40 current advocacy cases with CMH</a:t>
            </a:r>
          </a:p>
        </p:txBody>
      </p:sp>
      <p:pic>
        <p:nvPicPr>
          <p:cNvPr id="5" name="Picture 4">
            <a:extLst>
              <a:ext uri="{FF2B5EF4-FFF2-40B4-BE49-F238E27FC236}">
                <a16:creationId xmlns:a16="http://schemas.microsoft.com/office/drawing/2014/main" id="{3EF2CEBF-FA4D-4F7E-8A81-AFDE26FAB517}"/>
              </a:ext>
            </a:extLst>
          </p:cNvPr>
          <p:cNvPicPr>
            <a:picLocks noChangeAspect="1"/>
          </p:cNvPicPr>
          <p:nvPr/>
        </p:nvPicPr>
        <p:blipFill>
          <a:blip r:embed="rId6"/>
          <a:stretch>
            <a:fillRect/>
          </a:stretch>
        </p:blipFill>
        <p:spPr>
          <a:xfrm>
            <a:off x="9029862" y="1543318"/>
            <a:ext cx="2324811" cy="398539"/>
          </a:xfrm>
          <a:prstGeom prst="rect">
            <a:avLst/>
          </a:prstGeom>
        </p:spPr>
      </p:pic>
    </p:spTree>
    <p:extLst>
      <p:ext uri="{BB962C8B-B14F-4D97-AF65-F5344CB8AC3E}">
        <p14:creationId xmlns:p14="http://schemas.microsoft.com/office/powerpoint/2010/main" val="7727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944388" y="442326"/>
            <a:ext cx="10303223" cy="1329426"/>
          </a:xfrm>
        </p:spPr>
        <p:txBody>
          <a:bodyPr>
            <a:normAutofit/>
          </a:bodyPr>
          <a:lstStyle/>
          <a:p>
            <a:pPr algn="ctr"/>
            <a:r>
              <a:rPr lang="en-US" sz="5400" b="1" dirty="0">
                <a:solidFill>
                  <a:srgbClr val="1D478A"/>
                </a:solidFill>
                <a:latin typeface="+mn-lt"/>
              </a:rPr>
              <a:t>Wayne State University </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82" y="5821497"/>
            <a:ext cx="1547095" cy="865708"/>
          </a:xfrm>
          <a:prstGeom prst="rect">
            <a:avLst/>
          </a:prstGeom>
        </p:spPr>
      </p:pic>
      <p:sp>
        <p:nvSpPr>
          <p:cNvPr id="6" name="TextBox 5">
            <a:extLst>
              <a:ext uri="{FF2B5EF4-FFF2-40B4-BE49-F238E27FC236}">
                <a16:creationId xmlns:a16="http://schemas.microsoft.com/office/drawing/2014/main" id="{D96D179C-4E3C-4D01-80BC-F2E0C350764E}"/>
              </a:ext>
            </a:extLst>
          </p:cNvPr>
          <p:cNvSpPr txBox="1"/>
          <p:nvPr/>
        </p:nvSpPr>
        <p:spPr>
          <a:xfrm>
            <a:off x="871225" y="2239062"/>
            <a:ext cx="6691947" cy="523220"/>
          </a:xfrm>
          <a:prstGeom prst="rect">
            <a:avLst/>
          </a:prstGeom>
          <a:noFill/>
        </p:spPr>
        <p:txBody>
          <a:bodyPr wrap="square" rtlCol="0">
            <a:spAutoFit/>
          </a:bodyPr>
          <a:lstStyle/>
          <a:p>
            <a:r>
              <a:rPr lang="en-US" sz="2800" b="1" dirty="0">
                <a:solidFill>
                  <a:srgbClr val="1D478A"/>
                </a:solidFill>
              </a:rPr>
              <a:t>National Core Indicators </a:t>
            </a:r>
          </a:p>
        </p:txBody>
      </p:sp>
      <p:sp>
        <p:nvSpPr>
          <p:cNvPr id="3" name="Rectangle 2">
            <a:extLst>
              <a:ext uri="{FF2B5EF4-FFF2-40B4-BE49-F238E27FC236}">
                <a16:creationId xmlns:a16="http://schemas.microsoft.com/office/drawing/2014/main" id="{E0C5D145-CECD-4DAC-9F3A-881E564E27BA}"/>
              </a:ext>
            </a:extLst>
          </p:cNvPr>
          <p:cNvSpPr/>
          <p:nvPr/>
        </p:nvSpPr>
        <p:spPr>
          <a:xfrm>
            <a:off x="1051066" y="2890496"/>
            <a:ext cx="10561764" cy="3754874"/>
          </a:xfrm>
          <a:prstGeom prst="rect">
            <a:avLst/>
          </a:prstGeom>
        </p:spPr>
        <p:txBody>
          <a:bodyPr wrap="square" numCol="1">
            <a:spAutoFit/>
          </a:bodyPr>
          <a:lstStyle/>
          <a:p>
            <a:r>
              <a:rPr lang="en-US" sz="2000" dirty="0"/>
              <a:t>A national effort to measure and improve the performance of state </a:t>
            </a:r>
            <a:r>
              <a:rPr lang="en-US" sz="2000" b="1" dirty="0"/>
              <a:t>developmental disabilities</a:t>
            </a:r>
            <a:r>
              <a:rPr lang="en-US" sz="2000" dirty="0"/>
              <a:t> service systems.</a:t>
            </a:r>
            <a:endParaRPr lang="en-US" sz="2000" dirty="0">
              <a:solidFill>
                <a:srgbClr val="000000"/>
              </a:solidFill>
              <a:latin typeface="Gudea"/>
            </a:endParaRPr>
          </a:p>
          <a:p>
            <a:endParaRPr lang="en-US" b="1" dirty="0">
              <a:solidFill>
                <a:srgbClr val="000000"/>
              </a:solidFill>
              <a:latin typeface="Gudea"/>
            </a:endParaRPr>
          </a:p>
          <a:p>
            <a:r>
              <a:rPr lang="en-US" b="1" dirty="0">
                <a:solidFill>
                  <a:srgbClr val="000000"/>
                </a:solidFill>
                <a:latin typeface="Gudea"/>
              </a:rPr>
              <a:t>In-Person Surveys</a:t>
            </a:r>
          </a:p>
          <a:p>
            <a:r>
              <a:rPr lang="en-US" dirty="0">
                <a:solidFill>
                  <a:srgbClr val="000000"/>
                </a:solidFill>
                <a:latin typeface="Gudea"/>
              </a:rPr>
              <a:t>The NCI-IDD In-Person Surveys (IPS) are conversations with adults receiving case management and at least one paid service from the state. </a:t>
            </a:r>
          </a:p>
          <a:p>
            <a:endParaRPr lang="en-US" dirty="0">
              <a:solidFill>
                <a:srgbClr val="000000"/>
              </a:solidFill>
              <a:latin typeface="Gudea"/>
            </a:endParaRPr>
          </a:p>
          <a:p>
            <a:endParaRPr lang="en-US" dirty="0">
              <a:solidFill>
                <a:srgbClr val="000000"/>
              </a:solidFill>
              <a:latin typeface="Gudea"/>
            </a:endParaRPr>
          </a:p>
          <a:p>
            <a:r>
              <a:rPr lang="en-US" dirty="0">
                <a:solidFill>
                  <a:srgbClr val="000000"/>
                </a:solidFill>
                <a:latin typeface="Gudea"/>
              </a:rPr>
              <a:t>			</a:t>
            </a:r>
          </a:p>
          <a:p>
            <a:endParaRPr lang="en-US" i="1" dirty="0">
              <a:solidFill>
                <a:srgbClr val="000000"/>
              </a:solidFill>
              <a:latin typeface="Gudea"/>
            </a:endParaRPr>
          </a:p>
          <a:p>
            <a:r>
              <a:rPr lang="en-US" i="1" dirty="0">
                <a:solidFill>
                  <a:srgbClr val="000000"/>
                </a:solidFill>
                <a:latin typeface="Gudea"/>
              </a:rPr>
              <a:t>			</a:t>
            </a:r>
            <a:r>
              <a:rPr lang="en-US" i="1" dirty="0">
                <a:solidFill>
                  <a:srgbClr val="1D478A"/>
                </a:solidFill>
                <a:latin typeface="Gudea"/>
              </a:rPr>
              <a:t>ACA Conducted 100 surveys in 2023. </a:t>
            </a:r>
          </a:p>
          <a:p>
            <a:endParaRPr lang="en-US" dirty="0">
              <a:solidFill>
                <a:srgbClr val="000000"/>
              </a:solidFill>
              <a:latin typeface="Gudea"/>
            </a:endParaRPr>
          </a:p>
          <a:p>
            <a:endParaRPr lang="en-US" dirty="0"/>
          </a:p>
        </p:txBody>
      </p:sp>
      <p:pic>
        <p:nvPicPr>
          <p:cNvPr id="12" name="Graphic 11" descr="Clipboard">
            <a:extLst>
              <a:ext uri="{FF2B5EF4-FFF2-40B4-BE49-F238E27FC236}">
                <a16:creationId xmlns:a16="http://schemas.microsoft.com/office/drawing/2014/main" id="{351F93E0-82FF-4562-8551-138BB0BE06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28208" y="1600660"/>
            <a:ext cx="809495" cy="809495"/>
          </a:xfrm>
          <a:prstGeom prst="rect">
            <a:avLst/>
          </a:prstGeom>
        </p:spPr>
      </p:pic>
      <p:pic>
        <p:nvPicPr>
          <p:cNvPr id="14" name="Picture 13">
            <a:extLst>
              <a:ext uri="{FF2B5EF4-FFF2-40B4-BE49-F238E27FC236}">
                <a16:creationId xmlns:a16="http://schemas.microsoft.com/office/drawing/2014/main" id="{D51CC818-8DD8-49B6-9607-971972737FD5}"/>
              </a:ext>
            </a:extLst>
          </p:cNvPr>
          <p:cNvPicPr>
            <a:picLocks noChangeAspect="1"/>
          </p:cNvPicPr>
          <p:nvPr/>
        </p:nvPicPr>
        <p:blipFill>
          <a:blip r:embed="rId8"/>
          <a:stretch>
            <a:fillRect/>
          </a:stretch>
        </p:blipFill>
        <p:spPr>
          <a:xfrm>
            <a:off x="9157541" y="5885604"/>
            <a:ext cx="507175" cy="568324"/>
          </a:xfrm>
          <a:prstGeom prst="rect">
            <a:avLst/>
          </a:prstGeom>
        </p:spPr>
      </p:pic>
      <p:pic>
        <p:nvPicPr>
          <p:cNvPr id="16" name="Picture 15">
            <a:extLst>
              <a:ext uri="{FF2B5EF4-FFF2-40B4-BE49-F238E27FC236}">
                <a16:creationId xmlns:a16="http://schemas.microsoft.com/office/drawing/2014/main" id="{5FACD0FE-EF11-4805-B4D7-A33D2AFD3A1A}"/>
              </a:ext>
            </a:extLst>
          </p:cNvPr>
          <p:cNvPicPr>
            <a:picLocks noChangeAspect="1"/>
          </p:cNvPicPr>
          <p:nvPr/>
        </p:nvPicPr>
        <p:blipFill>
          <a:blip r:embed="rId9"/>
          <a:stretch>
            <a:fillRect/>
          </a:stretch>
        </p:blipFill>
        <p:spPr>
          <a:xfrm>
            <a:off x="8308689" y="5576306"/>
            <a:ext cx="2040499" cy="263574"/>
          </a:xfrm>
          <a:prstGeom prst="rect">
            <a:avLst/>
          </a:prstGeom>
        </p:spPr>
      </p:pic>
    </p:spTree>
    <p:extLst>
      <p:ext uri="{BB962C8B-B14F-4D97-AF65-F5344CB8AC3E}">
        <p14:creationId xmlns:p14="http://schemas.microsoft.com/office/powerpoint/2010/main" val="58876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872808" y="211529"/>
            <a:ext cx="10812759" cy="1621863"/>
          </a:xfrm>
        </p:spPr>
        <p:txBody>
          <a:bodyPr>
            <a:normAutofit/>
          </a:bodyPr>
          <a:lstStyle/>
          <a:p>
            <a:pPr algn="ctr"/>
            <a:r>
              <a:rPr lang="en-US" sz="5400" b="1" dirty="0">
                <a:solidFill>
                  <a:srgbClr val="1D478A"/>
                </a:solidFill>
                <a:latin typeface="+mn-lt"/>
              </a:rPr>
              <a:t>Fee For Service….Education Advocacy</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557" y="5684873"/>
            <a:ext cx="1789665" cy="1001443"/>
          </a:xfrm>
          <a:prstGeom prst="rect">
            <a:avLst/>
          </a:prstGeom>
        </p:spPr>
      </p:pic>
      <p:sp>
        <p:nvSpPr>
          <p:cNvPr id="6" name="TextBox 5">
            <a:extLst>
              <a:ext uri="{FF2B5EF4-FFF2-40B4-BE49-F238E27FC236}">
                <a16:creationId xmlns:a16="http://schemas.microsoft.com/office/drawing/2014/main" id="{D96D179C-4E3C-4D01-80BC-F2E0C350764E}"/>
              </a:ext>
            </a:extLst>
          </p:cNvPr>
          <p:cNvSpPr txBox="1"/>
          <p:nvPr/>
        </p:nvSpPr>
        <p:spPr>
          <a:xfrm>
            <a:off x="1357393" y="1959756"/>
            <a:ext cx="3917749" cy="523220"/>
          </a:xfrm>
          <a:prstGeom prst="rect">
            <a:avLst/>
          </a:prstGeom>
          <a:noFill/>
        </p:spPr>
        <p:txBody>
          <a:bodyPr wrap="square" rtlCol="0">
            <a:spAutoFit/>
          </a:bodyPr>
          <a:lstStyle/>
          <a:p>
            <a:r>
              <a:rPr lang="en-US" sz="2800" b="1" dirty="0">
                <a:solidFill>
                  <a:srgbClr val="1D478A"/>
                </a:solidFill>
              </a:rPr>
              <a:t>Education Advocacy - </a:t>
            </a:r>
          </a:p>
        </p:txBody>
      </p:sp>
      <p:sp>
        <p:nvSpPr>
          <p:cNvPr id="3" name="Rectangle 2">
            <a:extLst>
              <a:ext uri="{FF2B5EF4-FFF2-40B4-BE49-F238E27FC236}">
                <a16:creationId xmlns:a16="http://schemas.microsoft.com/office/drawing/2014/main" id="{E0C5D145-CECD-4DAC-9F3A-881E564E27BA}"/>
              </a:ext>
            </a:extLst>
          </p:cNvPr>
          <p:cNvSpPr/>
          <p:nvPr/>
        </p:nvSpPr>
        <p:spPr>
          <a:xfrm>
            <a:off x="2467553" y="2482976"/>
            <a:ext cx="9864056" cy="3416320"/>
          </a:xfrm>
          <a:prstGeom prst="rect">
            <a:avLst/>
          </a:prstGeom>
        </p:spPr>
        <p:txBody>
          <a:bodyPr wrap="square" numCol="1">
            <a:spAutoFit/>
          </a:bodyPr>
          <a:lstStyle/>
          <a:p>
            <a:r>
              <a:rPr lang="en-US" dirty="0">
                <a:solidFill>
                  <a:srgbClr val="000000"/>
                </a:solidFill>
                <a:latin typeface="Gudea"/>
              </a:rPr>
              <a:t>Fee For Service – </a:t>
            </a:r>
          </a:p>
          <a:p>
            <a:r>
              <a:rPr lang="en-US" dirty="0">
                <a:solidFill>
                  <a:srgbClr val="000000"/>
                </a:solidFill>
                <a:latin typeface="Gudea"/>
              </a:rPr>
              <a:t>	Fee based on sliding scale – Federal Poverty Level (FPL) </a:t>
            </a:r>
          </a:p>
          <a:p>
            <a:pPr marL="1200150" lvl="2" indent="-285750">
              <a:buFont typeface="Arial" panose="020B0604020202020204" pitchFamily="34" charset="0"/>
              <a:buChar char="•"/>
            </a:pPr>
            <a:r>
              <a:rPr lang="en-US" dirty="0">
                <a:solidFill>
                  <a:srgbClr val="000000"/>
                </a:solidFill>
                <a:latin typeface="Gudea"/>
              </a:rPr>
              <a:t>250% of FPL</a:t>
            </a:r>
          </a:p>
          <a:p>
            <a:pPr marL="1200150" lvl="2" indent="-285750">
              <a:buFont typeface="Arial" panose="020B0604020202020204" pitchFamily="34" charset="0"/>
              <a:buChar char="•"/>
            </a:pPr>
            <a:r>
              <a:rPr lang="en-US" dirty="0">
                <a:solidFill>
                  <a:srgbClr val="000000"/>
                </a:solidFill>
                <a:latin typeface="Gudea"/>
              </a:rPr>
              <a:t>10 months or 30 hours of education advocacy services </a:t>
            </a:r>
          </a:p>
          <a:p>
            <a:endParaRPr lang="en-US" dirty="0">
              <a:solidFill>
                <a:srgbClr val="000000"/>
              </a:solidFill>
              <a:latin typeface="Gudea"/>
            </a:endParaRPr>
          </a:p>
          <a:p>
            <a:pPr lvl="2"/>
            <a:r>
              <a:rPr lang="en-US" b="1" dirty="0">
                <a:solidFill>
                  <a:srgbClr val="000000"/>
                </a:solidFill>
                <a:latin typeface="Gudea"/>
              </a:rPr>
              <a:t>Individuals with Disabilities Education Act (IDEA)</a:t>
            </a:r>
            <a:r>
              <a:rPr lang="en-US" dirty="0">
                <a:solidFill>
                  <a:srgbClr val="000000"/>
                </a:solidFill>
                <a:latin typeface="Gudea"/>
              </a:rPr>
              <a:t>: </a:t>
            </a:r>
          </a:p>
          <a:p>
            <a:pPr marL="1200150" lvl="2" indent="-285750">
              <a:buFont typeface="Arial" panose="020B0604020202020204" pitchFamily="34" charset="0"/>
              <a:buChar char="•"/>
            </a:pPr>
            <a:r>
              <a:rPr lang="en-US" dirty="0">
                <a:solidFill>
                  <a:srgbClr val="000000"/>
                </a:solidFill>
                <a:latin typeface="Gudea"/>
              </a:rPr>
              <a:t>IEP meetings – Individual Education Program                </a:t>
            </a:r>
          </a:p>
          <a:p>
            <a:pPr marL="1200150" lvl="2" indent="-285750">
              <a:buFont typeface="Arial" panose="020B0604020202020204" pitchFamily="34" charset="0"/>
              <a:buChar char="•"/>
            </a:pPr>
            <a:r>
              <a:rPr lang="en-US" dirty="0">
                <a:solidFill>
                  <a:srgbClr val="000000"/>
                </a:solidFill>
                <a:latin typeface="Gudea"/>
              </a:rPr>
              <a:t>Behavior Plans </a:t>
            </a:r>
          </a:p>
          <a:p>
            <a:pPr marL="1200150" lvl="2" indent="-285750">
              <a:buFont typeface="Arial" panose="020B0604020202020204" pitchFamily="34" charset="0"/>
              <a:buChar char="•"/>
            </a:pPr>
            <a:r>
              <a:rPr lang="en-US" dirty="0">
                <a:solidFill>
                  <a:srgbClr val="000000"/>
                </a:solidFill>
                <a:latin typeface="Gudea"/>
              </a:rPr>
              <a:t>REED -  Review of Existing Evaluation Data</a:t>
            </a:r>
          </a:p>
          <a:p>
            <a:pPr marL="1200150" lvl="2" indent="-285750">
              <a:buFont typeface="Arial" panose="020B0604020202020204" pitchFamily="34" charset="0"/>
              <a:buChar char="•"/>
            </a:pPr>
            <a:r>
              <a:rPr lang="en-US" dirty="0">
                <a:solidFill>
                  <a:srgbClr val="000000"/>
                </a:solidFill>
                <a:latin typeface="Gudea"/>
              </a:rPr>
              <a:t>MDR – Manifestation Determination Review</a:t>
            </a:r>
          </a:p>
          <a:p>
            <a:pPr marL="1200150" lvl="2" indent="-285750">
              <a:buFont typeface="Arial" panose="020B0604020202020204" pitchFamily="34" charset="0"/>
              <a:buChar char="•"/>
            </a:pPr>
            <a:r>
              <a:rPr lang="en-US" dirty="0">
                <a:solidFill>
                  <a:srgbClr val="000000"/>
                </a:solidFill>
                <a:latin typeface="Gudea"/>
              </a:rPr>
              <a:t>Team Meetings</a:t>
            </a:r>
          </a:p>
          <a:p>
            <a:endParaRPr lang="en-US" dirty="0"/>
          </a:p>
        </p:txBody>
      </p:sp>
      <p:pic>
        <p:nvPicPr>
          <p:cNvPr id="5" name="Picture 4">
            <a:extLst>
              <a:ext uri="{FF2B5EF4-FFF2-40B4-BE49-F238E27FC236}">
                <a16:creationId xmlns:a16="http://schemas.microsoft.com/office/drawing/2014/main" id="{04507A41-A662-4B81-8C0F-8FDBD5B12D3C}"/>
              </a:ext>
            </a:extLst>
          </p:cNvPr>
          <p:cNvPicPr>
            <a:picLocks noChangeAspect="1"/>
          </p:cNvPicPr>
          <p:nvPr/>
        </p:nvPicPr>
        <p:blipFill>
          <a:blip r:embed="rId6"/>
          <a:stretch>
            <a:fillRect/>
          </a:stretch>
        </p:blipFill>
        <p:spPr>
          <a:xfrm>
            <a:off x="8711478" y="5949998"/>
            <a:ext cx="2033687" cy="615262"/>
          </a:xfrm>
          <a:prstGeom prst="rect">
            <a:avLst/>
          </a:prstGeom>
        </p:spPr>
      </p:pic>
      <p:sp>
        <p:nvSpPr>
          <p:cNvPr id="13" name="TextBox 12">
            <a:extLst>
              <a:ext uri="{FF2B5EF4-FFF2-40B4-BE49-F238E27FC236}">
                <a16:creationId xmlns:a16="http://schemas.microsoft.com/office/drawing/2014/main" id="{226F0ED3-1E4B-4A09-8178-479C863AAC82}"/>
              </a:ext>
            </a:extLst>
          </p:cNvPr>
          <p:cNvSpPr txBox="1"/>
          <p:nvPr/>
        </p:nvSpPr>
        <p:spPr>
          <a:xfrm>
            <a:off x="3463745" y="6149772"/>
            <a:ext cx="4329840" cy="369332"/>
          </a:xfrm>
          <a:prstGeom prst="rect">
            <a:avLst/>
          </a:prstGeom>
          <a:noFill/>
        </p:spPr>
        <p:txBody>
          <a:bodyPr wrap="none" rtlCol="0">
            <a:spAutoFit/>
          </a:bodyPr>
          <a:lstStyle/>
          <a:p>
            <a:r>
              <a:rPr lang="en-US" i="1" dirty="0">
                <a:solidFill>
                  <a:srgbClr val="1D478A"/>
                </a:solidFill>
              </a:rPr>
              <a:t>ACA provides services to 10 families per year</a:t>
            </a:r>
          </a:p>
        </p:txBody>
      </p:sp>
      <p:pic>
        <p:nvPicPr>
          <p:cNvPr id="14" name="Graphic 13" descr="Boardroom">
            <a:extLst>
              <a:ext uri="{FF2B5EF4-FFF2-40B4-BE49-F238E27FC236}">
                <a16:creationId xmlns:a16="http://schemas.microsoft.com/office/drawing/2014/main" id="{CF4D54BE-58ED-480C-82AF-C46C474CF6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57393" y="3723758"/>
            <a:ext cx="914400" cy="914400"/>
          </a:xfrm>
          <a:prstGeom prst="rect">
            <a:avLst/>
          </a:prstGeom>
        </p:spPr>
      </p:pic>
    </p:spTree>
    <p:extLst>
      <p:ext uri="{BB962C8B-B14F-4D97-AF65-F5344CB8AC3E}">
        <p14:creationId xmlns:p14="http://schemas.microsoft.com/office/powerpoint/2010/main" val="357167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931664" y="-138448"/>
            <a:ext cx="9501125" cy="1621863"/>
          </a:xfrm>
        </p:spPr>
        <p:txBody>
          <a:bodyPr>
            <a:normAutofit/>
          </a:bodyPr>
          <a:lstStyle/>
          <a:p>
            <a:pPr algn="ctr"/>
            <a:r>
              <a:rPr lang="en-US" sz="4800" b="1" dirty="0">
                <a:solidFill>
                  <a:srgbClr val="1D478A"/>
                </a:solidFill>
                <a:latin typeface="+mn-lt"/>
              </a:rPr>
              <a:t>Other Programs and Services….</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5" name="TextBox 4">
            <a:extLst>
              <a:ext uri="{FF2B5EF4-FFF2-40B4-BE49-F238E27FC236}">
                <a16:creationId xmlns:a16="http://schemas.microsoft.com/office/drawing/2014/main" id="{F7052561-7C08-495C-B2B7-B275E67B3EF0}"/>
              </a:ext>
            </a:extLst>
          </p:cNvPr>
          <p:cNvSpPr txBox="1"/>
          <p:nvPr/>
        </p:nvSpPr>
        <p:spPr>
          <a:xfrm>
            <a:off x="2044455" y="1415549"/>
            <a:ext cx="7504520" cy="4678204"/>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1D478A"/>
                </a:solidFill>
              </a:rPr>
              <a:t>Special Needs Trust Management</a:t>
            </a:r>
          </a:p>
          <a:p>
            <a:pPr marL="285750" indent="-285750">
              <a:buFont typeface="Arial" panose="020B0604020202020204" pitchFamily="34" charset="0"/>
              <a:buChar char="•"/>
            </a:pPr>
            <a:r>
              <a:rPr lang="en-US" sz="2800" dirty="0">
                <a:solidFill>
                  <a:srgbClr val="1D478A"/>
                </a:solidFill>
              </a:rPr>
              <a:t>Education and Learning Series</a:t>
            </a:r>
          </a:p>
          <a:p>
            <a:pPr marL="742950" lvl="1" indent="-285750">
              <a:buFont typeface="Arial" panose="020B0604020202020204" pitchFamily="34" charset="0"/>
              <a:buChar char="•"/>
            </a:pPr>
            <a:r>
              <a:rPr lang="en-US" sz="2000" dirty="0">
                <a:solidFill>
                  <a:srgbClr val="1D478A"/>
                </a:solidFill>
              </a:rPr>
              <a:t>SSI</a:t>
            </a:r>
          </a:p>
          <a:p>
            <a:pPr marL="742950" lvl="1" indent="-285750">
              <a:buFont typeface="Arial" panose="020B0604020202020204" pitchFamily="34" charset="0"/>
              <a:buChar char="•"/>
            </a:pPr>
            <a:r>
              <a:rPr lang="en-US" sz="2000" dirty="0">
                <a:solidFill>
                  <a:srgbClr val="1D478A"/>
                </a:solidFill>
              </a:rPr>
              <a:t>Special Education</a:t>
            </a:r>
          </a:p>
          <a:p>
            <a:pPr marL="742950" lvl="1" indent="-285750">
              <a:buFont typeface="Arial" panose="020B0604020202020204" pitchFamily="34" charset="0"/>
              <a:buChar char="•"/>
            </a:pPr>
            <a:r>
              <a:rPr lang="en-US" sz="2000" dirty="0">
                <a:solidFill>
                  <a:srgbClr val="1D478A"/>
                </a:solidFill>
              </a:rPr>
              <a:t>Alternatives to Guardianship</a:t>
            </a:r>
          </a:p>
          <a:p>
            <a:pPr marL="742950" lvl="1" indent="-285750">
              <a:buFont typeface="Arial" panose="020B0604020202020204" pitchFamily="34" charset="0"/>
              <a:buChar char="•"/>
            </a:pPr>
            <a:r>
              <a:rPr lang="en-US" sz="2000" dirty="0">
                <a:solidFill>
                  <a:srgbClr val="1D478A"/>
                </a:solidFill>
              </a:rPr>
              <a:t>Social Security (SSI/SSDI)</a:t>
            </a:r>
          </a:p>
          <a:p>
            <a:pPr marL="742950" lvl="1" indent="-285750">
              <a:buFont typeface="Arial" panose="020B0604020202020204" pitchFamily="34" charset="0"/>
              <a:buChar char="•"/>
            </a:pPr>
            <a:r>
              <a:rPr lang="en-US" sz="2000" dirty="0" err="1">
                <a:solidFill>
                  <a:srgbClr val="1D478A"/>
                </a:solidFill>
              </a:rPr>
              <a:t>MiAble</a:t>
            </a:r>
            <a:endParaRPr lang="en-US" sz="2000" dirty="0">
              <a:solidFill>
                <a:srgbClr val="1D478A"/>
              </a:solidFill>
            </a:endParaRPr>
          </a:p>
          <a:p>
            <a:pPr marL="742950" lvl="1" indent="-285750">
              <a:buFont typeface="Arial" panose="020B0604020202020204" pitchFamily="34" charset="0"/>
              <a:buChar char="•"/>
            </a:pPr>
            <a:r>
              <a:rPr lang="en-US" sz="2000" dirty="0">
                <a:solidFill>
                  <a:srgbClr val="1D478A"/>
                </a:solidFill>
              </a:rPr>
              <a:t>Estate planning</a:t>
            </a:r>
          </a:p>
          <a:p>
            <a:pPr marL="742950" lvl="1" indent="-285750">
              <a:buFont typeface="Arial" panose="020B0604020202020204" pitchFamily="34" charset="0"/>
              <a:buChar char="•"/>
            </a:pPr>
            <a:r>
              <a:rPr lang="en-US" sz="2000" dirty="0">
                <a:solidFill>
                  <a:srgbClr val="1D478A"/>
                </a:solidFill>
              </a:rPr>
              <a:t>Appealing CMH decisions</a:t>
            </a:r>
          </a:p>
          <a:p>
            <a:pPr marL="285750" indent="-285750">
              <a:buFont typeface="Arial" panose="020B0604020202020204" pitchFamily="34" charset="0"/>
              <a:buChar char="•"/>
            </a:pPr>
            <a:r>
              <a:rPr lang="en-US" sz="2800" dirty="0">
                <a:solidFill>
                  <a:srgbClr val="1D478A"/>
                </a:solidFill>
              </a:rPr>
              <a:t>Information and Referrals for I/DD support</a:t>
            </a:r>
          </a:p>
          <a:p>
            <a:pPr marL="285750" indent="-285750">
              <a:buFont typeface="Arial" panose="020B0604020202020204" pitchFamily="34" charset="0"/>
              <a:buChar char="•"/>
            </a:pPr>
            <a:r>
              <a:rPr lang="en-US" sz="2800" dirty="0">
                <a:solidFill>
                  <a:srgbClr val="1D478A"/>
                </a:solidFill>
              </a:rPr>
              <a:t>UoM Medical Center I&amp;R’s and partnerships</a:t>
            </a:r>
          </a:p>
          <a:p>
            <a:pPr marL="285750" indent="-285750">
              <a:buFont typeface="Arial" panose="020B0604020202020204" pitchFamily="34" charset="0"/>
              <a:buChar char="•"/>
            </a:pPr>
            <a:r>
              <a:rPr lang="en-US" sz="2800" dirty="0">
                <a:solidFill>
                  <a:srgbClr val="1D478A"/>
                </a:solidFill>
              </a:rPr>
              <a:t>State, County, City, advocacy</a:t>
            </a:r>
            <a:endParaRPr lang="en-US" dirty="0">
              <a:solidFill>
                <a:srgbClr val="1D478A"/>
              </a:solidFill>
            </a:endParaRPr>
          </a:p>
          <a:p>
            <a:pPr marL="285750" indent="-285750">
              <a:buFont typeface="Arial" panose="020B0604020202020204" pitchFamily="34" charset="0"/>
              <a:buChar char="•"/>
            </a:pPr>
            <a:endParaRPr lang="en-US" dirty="0">
              <a:solidFill>
                <a:srgbClr val="1D478A"/>
              </a:solidFill>
            </a:endParaRPr>
          </a:p>
        </p:txBody>
      </p:sp>
      <p:pic>
        <p:nvPicPr>
          <p:cNvPr id="12" name="Graphic 11" descr="Classroom">
            <a:extLst>
              <a:ext uri="{FF2B5EF4-FFF2-40B4-BE49-F238E27FC236}">
                <a16:creationId xmlns:a16="http://schemas.microsoft.com/office/drawing/2014/main" id="{0A6CF13B-7E5D-4EF5-A01A-E58909EBCE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36224" y="3041729"/>
            <a:ext cx="914400" cy="914400"/>
          </a:xfrm>
          <a:prstGeom prst="rect">
            <a:avLst/>
          </a:prstGeom>
        </p:spPr>
      </p:pic>
    </p:spTree>
    <p:extLst>
      <p:ext uri="{BB962C8B-B14F-4D97-AF65-F5344CB8AC3E}">
        <p14:creationId xmlns:p14="http://schemas.microsoft.com/office/powerpoint/2010/main" val="306114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1015140" y="131229"/>
            <a:ext cx="9807751" cy="1621863"/>
          </a:xfrm>
        </p:spPr>
        <p:txBody>
          <a:bodyPr>
            <a:normAutofit/>
          </a:bodyPr>
          <a:lstStyle/>
          <a:p>
            <a:r>
              <a:rPr lang="en-US" b="1" dirty="0">
                <a:solidFill>
                  <a:srgbClr val="1D478A"/>
                </a:solidFill>
              </a:rPr>
              <a:t>State and Local Advocacy…..</a:t>
            </a:r>
            <a:endParaRPr lang="en-US" b="1" dirty="0">
              <a:solidFill>
                <a:srgbClr val="1D478A"/>
              </a:solidFill>
              <a:latin typeface="+mn-lt"/>
            </a:endParaRP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5" name="TextBox 4">
            <a:extLst>
              <a:ext uri="{FF2B5EF4-FFF2-40B4-BE49-F238E27FC236}">
                <a16:creationId xmlns:a16="http://schemas.microsoft.com/office/drawing/2014/main" id="{A80FA799-53FF-4CDB-9A0A-53C0374ABDB9}"/>
              </a:ext>
            </a:extLst>
          </p:cNvPr>
          <p:cNvSpPr txBox="1"/>
          <p:nvPr/>
        </p:nvSpPr>
        <p:spPr>
          <a:xfrm>
            <a:off x="1267527" y="1618700"/>
            <a:ext cx="10454202" cy="523220"/>
          </a:xfrm>
          <a:prstGeom prst="rect">
            <a:avLst/>
          </a:prstGeom>
          <a:noFill/>
        </p:spPr>
        <p:txBody>
          <a:bodyPr wrap="square" rtlCol="0">
            <a:spAutoFit/>
          </a:bodyPr>
          <a:lstStyle/>
          <a:p>
            <a:r>
              <a:rPr lang="en-US" sz="2800" dirty="0">
                <a:solidFill>
                  <a:srgbClr val="1D478A"/>
                </a:solidFill>
              </a:rPr>
              <a:t>Waskul et al v. Washtenaw County Community Mental Health et al</a:t>
            </a:r>
          </a:p>
        </p:txBody>
      </p:sp>
      <p:sp>
        <p:nvSpPr>
          <p:cNvPr id="6" name="Rectangle 5">
            <a:extLst>
              <a:ext uri="{FF2B5EF4-FFF2-40B4-BE49-F238E27FC236}">
                <a16:creationId xmlns:a16="http://schemas.microsoft.com/office/drawing/2014/main" id="{5445C1DF-B4B7-4A59-A2A7-CFA5106C7E60}"/>
              </a:ext>
            </a:extLst>
          </p:cNvPr>
          <p:cNvSpPr/>
          <p:nvPr/>
        </p:nvSpPr>
        <p:spPr>
          <a:xfrm>
            <a:off x="243260" y="2113611"/>
            <a:ext cx="11948739" cy="1477328"/>
          </a:xfrm>
          <a:prstGeom prst="rect">
            <a:avLst/>
          </a:prstGeom>
        </p:spPr>
        <p:txBody>
          <a:bodyPr wrap="square">
            <a:spAutoFit/>
          </a:bodyPr>
          <a:lstStyle/>
          <a:p>
            <a:r>
              <a:rPr lang="en-US" b="1" dirty="0"/>
              <a:t>Plaintiffs</a:t>
            </a:r>
            <a:r>
              <a:rPr lang="en-US" dirty="0"/>
              <a:t>: Derek Waskul, Cory Schneider, Kevin Wiesner, Hannah Ernst, Washtenaw Association for Community Advocacy</a:t>
            </a:r>
          </a:p>
          <a:p>
            <a:endParaRPr lang="en-US" dirty="0"/>
          </a:p>
          <a:p>
            <a:r>
              <a:rPr lang="en-US" b="1" dirty="0"/>
              <a:t>Defendants</a:t>
            </a:r>
            <a:r>
              <a:rPr lang="en-US" dirty="0"/>
              <a:t>: Michigan Department of Health and Human Services (MDHHS), Community Mental Health Partnership of Southeast Michigan, Washtenaw County Community Mental Health, and various individuals associated with those organizations.</a:t>
            </a:r>
          </a:p>
        </p:txBody>
      </p:sp>
      <p:pic>
        <p:nvPicPr>
          <p:cNvPr id="14" name="Picture 13">
            <a:extLst>
              <a:ext uri="{FF2B5EF4-FFF2-40B4-BE49-F238E27FC236}">
                <a16:creationId xmlns:a16="http://schemas.microsoft.com/office/drawing/2014/main" id="{1D381E5D-CC3A-42A5-A465-7683566A3743}"/>
              </a:ext>
            </a:extLst>
          </p:cNvPr>
          <p:cNvPicPr>
            <a:picLocks noChangeAspect="1"/>
          </p:cNvPicPr>
          <p:nvPr/>
        </p:nvPicPr>
        <p:blipFill>
          <a:blip r:embed="rId6"/>
          <a:stretch>
            <a:fillRect/>
          </a:stretch>
        </p:blipFill>
        <p:spPr>
          <a:xfrm>
            <a:off x="6263956" y="5684654"/>
            <a:ext cx="2345351" cy="806214"/>
          </a:xfrm>
          <a:prstGeom prst="rect">
            <a:avLst/>
          </a:prstGeom>
        </p:spPr>
      </p:pic>
      <p:sp>
        <p:nvSpPr>
          <p:cNvPr id="16" name="Rectangle 15">
            <a:extLst>
              <a:ext uri="{FF2B5EF4-FFF2-40B4-BE49-F238E27FC236}">
                <a16:creationId xmlns:a16="http://schemas.microsoft.com/office/drawing/2014/main" id="{63D4D0BF-9B4B-4BB2-8D55-BC82020F3550}"/>
              </a:ext>
            </a:extLst>
          </p:cNvPr>
          <p:cNvSpPr/>
          <p:nvPr/>
        </p:nvSpPr>
        <p:spPr>
          <a:xfrm>
            <a:off x="243260" y="3583534"/>
            <a:ext cx="10302390" cy="1754326"/>
          </a:xfrm>
          <a:prstGeom prst="rect">
            <a:avLst/>
          </a:prstGeom>
        </p:spPr>
        <p:txBody>
          <a:bodyPr wrap="square">
            <a:spAutoFit/>
          </a:bodyPr>
          <a:lstStyle/>
          <a:p>
            <a:r>
              <a:rPr lang="en-US" b="1" dirty="0"/>
              <a:t>Summary</a:t>
            </a:r>
            <a:r>
              <a:rPr lang="en-US" dirty="0"/>
              <a:t> - CLS is a medically necessary service meant to help a person participate in the community and keep their independence. Self-determination (SD) is a system where the person getting the CLS chooses and hires the staff to provide the CLS. This lawsuit claims that in 2015, Washtenaw County Community Mental Health (WCCMH) reduced the amount SD CLS recipients had in their budgets to hire those staff and participate in community life. Now, people in Washtenaw County who need CLS workers to live and maintain their independence cannot hire staff or get into the community.</a:t>
            </a:r>
          </a:p>
        </p:txBody>
      </p:sp>
      <p:pic>
        <p:nvPicPr>
          <p:cNvPr id="18" name="Picture 17">
            <a:extLst>
              <a:ext uri="{FF2B5EF4-FFF2-40B4-BE49-F238E27FC236}">
                <a16:creationId xmlns:a16="http://schemas.microsoft.com/office/drawing/2014/main" id="{EB15E44F-07E9-4DC9-80E4-AB9591BA230A}"/>
              </a:ext>
            </a:extLst>
          </p:cNvPr>
          <p:cNvPicPr>
            <a:picLocks noChangeAspect="1"/>
          </p:cNvPicPr>
          <p:nvPr/>
        </p:nvPicPr>
        <p:blipFill>
          <a:blip r:embed="rId7"/>
          <a:stretch>
            <a:fillRect/>
          </a:stretch>
        </p:blipFill>
        <p:spPr>
          <a:xfrm>
            <a:off x="3926237" y="5622662"/>
            <a:ext cx="1484444" cy="927777"/>
          </a:xfrm>
          <a:prstGeom prst="rect">
            <a:avLst/>
          </a:prstGeom>
        </p:spPr>
      </p:pic>
      <p:pic>
        <p:nvPicPr>
          <p:cNvPr id="12" name="Graphic 11" descr="Scales of justice">
            <a:extLst>
              <a:ext uri="{FF2B5EF4-FFF2-40B4-BE49-F238E27FC236}">
                <a16:creationId xmlns:a16="http://schemas.microsoft.com/office/drawing/2014/main" id="{1F79C5D7-1BFF-413E-AB80-DE0B865AC2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09122" y="426539"/>
            <a:ext cx="914400" cy="914400"/>
          </a:xfrm>
          <a:prstGeom prst="rect">
            <a:avLst/>
          </a:prstGeom>
        </p:spPr>
      </p:pic>
    </p:spTree>
    <p:extLst>
      <p:ext uri="{BB962C8B-B14F-4D97-AF65-F5344CB8AC3E}">
        <p14:creationId xmlns:p14="http://schemas.microsoft.com/office/powerpoint/2010/main" val="88755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C3934D1D-14D3-4F16-AA1E-84E5E6DC94D9}"/>
              </a:ext>
            </a:extLst>
          </p:cNvPr>
          <p:cNvSpPr/>
          <p:nvPr/>
        </p:nvSpPr>
        <p:spPr>
          <a:xfrm rot="10800000">
            <a:off x="305254"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12" name="Title 1">
            <a:extLst>
              <a:ext uri="{FF2B5EF4-FFF2-40B4-BE49-F238E27FC236}">
                <a16:creationId xmlns:a16="http://schemas.microsoft.com/office/drawing/2014/main" id="{FF8F1649-0BAE-41A5-85F8-EDBDEA02ECB7}"/>
              </a:ext>
            </a:extLst>
          </p:cNvPr>
          <p:cNvSpPr txBox="1">
            <a:spLocks/>
          </p:cNvSpPr>
          <p:nvPr/>
        </p:nvSpPr>
        <p:spPr>
          <a:xfrm>
            <a:off x="866893" y="449443"/>
            <a:ext cx="11048526" cy="16218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D478A"/>
                </a:solidFill>
                <a:latin typeface="+mn-lt"/>
              </a:rPr>
              <a:t>Washtenaw Association for Community Advocacy</a:t>
            </a:r>
          </a:p>
          <a:p>
            <a:pPr algn="ctr"/>
            <a:r>
              <a:rPr lang="en-US" sz="4000" b="1" dirty="0">
                <a:solidFill>
                  <a:srgbClr val="1D478A"/>
                </a:solidFill>
                <a:latin typeface="+mn-lt"/>
              </a:rPr>
              <a:t>Current Doings……</a:t>
            </a:r>
          </a:p>
        </p:txBody>
      </p:sp>
      <p:pic>
        <p:nvPicPr>
          <p:cNvPr id="14" name="Graphic 13" descr="Users">
            <a:extLst>
              <a:ext uri="{FF2B5EF4-FFF2-40B4-BE49-F238E27FC236}">
                <a16:creationId xmlns:a16="http://schemas.microsoft.com/office/drawing/2014/main" id="{4FEA21AD-F167-4643-ABBC-E20129BDEC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53432" y="2673479"/>
            <a:ext cx="914400" cy="914400"/>
          </a:xfrm>
          <a:prstGeom prst="rect">
            <a:avLst/>
          </a:prstGeom>
        </p:spPr>
      </p:pic>
      <p:pic>
        <p:nvPicPr>
          <p:cNvPr id="17" name="Graphic 16" descr="Chat RTL">
            <a:extLst>
              <a:ext uri="{FF2B5EF4-FFF2-40B4-BE49-F238E27FC236}">
                <a16:creationId xmlns:a16="http://schemas.microsoft.com/office/drawing/2014/main" id="{4A56FE47-A56A-4D82-B8CE-1AE5788B79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59089" y="2138900"/>
            <a:ext cx="914400" cy="914400"/>
          </a:xfrm>
          <a:prstGeom prst="rect">
            <a:avLst/>
          </a:prstGeom>
        </p:spPr>
      </p:pic>
      <p:pic>
        <p:nvPicPr>
          <p:cNvPr id="19" name="Picture 18">
            <a:extLst>
              <a:ext uri="{FF2B5EF4-FFF2-40B4-BE49-F238E27FC236}">
                <a16:creationId xmlns:a16="http://schemas.microsoft.com/office/drawing/2014/main" id="{2C7A27C4-3997-4DED-A106-EE4B2D0EAEF3}"/>
              </a:ext>
            </a:extLst>
          </p:cNvPr>
          <p:cNvPicPr>
            <a:picLocks noChangeAspect="1"/>
          </p:cNvPicPr>
          <p:nvPr/>
        </p:nvPicPr>
        <p:blipFill>
          <a:blip r:embed="rId10"/>
          <a:stretch>
            <a:fillRect/>
          </a:stretch>
        </p:blipFill>
        <p:spPr>
          <a:xfrm>
            <a:off x="2726721" y="5647775"/>
            <a:ext cx="914479" cy="914479"/>
          </a:xfrm>
          <a:prstGeom prst="rect">
            <a:avLst/>
          </a:prstGeom>
        </p:spPr>
      </p:pic>
      <p:pic>
        <p:nvPicPr>
          <p:cNvPr id="20" name="Picture 19">
            <a:extLst>
              <a:ext uri="{FF2B5EF4-FFF2-40B4-BE49-F238E27FC236}">
                <a16:creationId xmlns:a16="http://schemas.microsoft.com/office/drawing/2014/main" id="{E06143EE-841B-449B-BB05-C22E4AAD9FAB}"/>
              </a:ext>
            </a:extLst>
          </p:cNvPr>
          <p:cNvPicPr>
            <a:picLocks noChangeAspect="1"/>
          </p:cNvPicPr>
          <p:nvPr/>
        </p:nvPicPr>
        <p:blipFill>
          <a:blip r:embed="rId10"/>
          <a:stretch>
            <a:fillRect/>
          </a:stretch>
        </p:blipFill>
        <p:spPr>
          <a:xfrm>
            <a:off x="8367753" y="2805536"/>
            <a:ext cx="914479" cy="914479"/>
          </a:xfrm>
          <a:prstGeom prst="rect">
            <a:avLst/>
          </a:prstGeom>
        </p:spPr>
      </p:pic>
      <p:pic>
        <p:nvPicPr>
          <p:cNvPr id="21" name="Picture 20">
            <a:extLst>
              <a:ext uri="{FF2B5EF4-FFF2-40B4-BE49-F238E27FC236}">
                <a16:creationId xmlns:a16="http://schemas.microsoft.com/office/drawing/2014/main" id="{CD186CB8-285F-4FD6-A2A6-8EE19AA82694}"/>
              </a:ext>
            </a:extLst>
          </p:cNvPr>
          <p:cNvPicPr>
            <a:picLocks noChangeAspect="1"/>
          </p:cNvPicPr>
          <p:nvPr/>
        </p:nvPicPr>
        <p:blipFill>
          <a:blip r:embed="rId11"/>
          <a:stretch>
            <a:fillRect/>
          </a:stretch>
        </p:blipFill>
        <p:spPr>
          <a:xfrm>
            <a:off x="2971872" y="4965024"/>
            <a:ext cx="914479" cy="914479"/>
          </a:xfrm>
          <a:prstGeom prst="rect">
            <a:avLst/>
          </a:prstGeom>
        </p:spPr>
      </p:pic>
      <p:pic>
        <p:nvPicPr>
          <p:cNvPr id="22" name="Picture 21">
            <a:extLst>
              <a:ext uri="{FF2B5EF4-FFF2-40B4-BE49-F238E27FC236}">
                <a16:creationId xmlns:a16="http://schemas.microsoft.com/office/drawing/2014/main" id="{67A11668-E3EF-494E-89C8-21FE8696A928}"/>
              </a:ext>
            </a:extLst>
          </p:cNvPr>
          <p:cNvPicPr>
            <a:picLocks noChangeAspect="1"/>
          </p:cNvPicPr>
          <p:nvPr/>
        </p:nvPicPr>
        <p:blipFill>
          <a:blip r:embed="rId11"/>
          <a:stretch>
            <a:fillRect/>
          </a:stretch>
        </p:blipFill>
        <p:spPr>
          <a:xfrm>
            <a:off x="1812242" y="2048697"/>
            <a:ext cx="914479" cy="914479"/>
          </a:xfrm>
          <a:prstGeom prst="rect">
            <a:avLst/>
          </a:prstGeom>
        </p:spPr>
      </p:pic>
      <p:sp>
        <p:nvSpPr>
          <p:cNvPr id="23" name="TextBox 22">
            <a:extLst>
              <a:ext uri="{FF2B5EF4-FFF2-40B4-BE49-F238E27FC236}">
                <a16:creationId xmlns:a16="http://schemas.microsoft.com/office/drawing/2014/main" id="{E27EAC2B-ACE8-49FE-957E-5669505AF7A6}"/>
              </a:ext>
            </a:extLst>
          </p:cNvPr>
          <p:cNvSpPr txBox="1"/>
          <p:nvPr/>
        </p:nvSpPr>
        <p:spPr>
          <a:xfrm>
            <a:off x="1697760" y="3787530"/>
            <a:ext cx="8610499" cy="769441"/>
          </a:xfrm>
          <a:prstGeom prst="rect">
            <a:avLst/>
          </a:prstGeom>
          <a:noFill/>
        </p:spPr>
        <p:txBody>
          <a:bodyPr wrap="none" rtlCol="0">
            <a:spAutoFit/>
          </a:bodyPr>
          <a:lstStyle/>
          <a:p>
            <a:r>
              <a:rPr lang="en-US" sz="4400" b="1" dirty="0">
                <a:solidFill>
                  <a:srgbClr val="1D478A"/>
                </a:solidFill>
              </a:rPr>
              <a:t>County-wide stakeholder meetings. </a:t>
            </a:r>
          </a:p>
        </p:txBody>
      </p:sp>
      <p:pic>
        <p:nvPicPr>
          <p:cNvPr id="24" name="Picture 23">
            <a:extLst>
              <a:ext uri="{FF2B5EF4-FFF2-40B4-BE49-F238E27FC236}">
                <a16:creationId xmlns:a16="http://schemas.microsoft.com/office/drawing/2014/main" id="{67664A26-9A05-467D-811B-145DB162A9C8}"/>
              </a:ext>
            </a:extLst>
          </p:cNvPr>
          <p:cNvPicPr>
            <a:picLocks noChangeAspect="1"/>
          </p:cNvPicPr>
          <p:nvPr/>
        </p:nvPicPr>
        <p:blipFill>
          <a:blip r:embed="rId10"/>
          <a:stretch>
            <a:fillRect/>
          </a:stretch>
        </p:blipFill>
        <p:spPr>
          <a:xfrm>
            <a:off x="6904268" y="5535052"/>
            <a:ext cx="914479" cy="914479"/>
          </a:xfrm>
          <a:prstGeom prst="rect">
            <a:avLst/>
          </a:prstGeom>
        </p:spPr>
      </p:pic>
      <p:pic>
        <p:nvPicPr>
          <p:cNvPr id="25" name="Picture 24">
            <a:extLst>
              <a:ext uri="{FF2B5EF4-FFF2-40B4-BE49-F238E27FC236}">
                <a16:creationId xmlns:a16="http://schemas.microsoft.com/office/drawing/2014/main" id="{DC6682D7-D44E-4909-AD47-40183417BD91}"/>
              </a:ext>
            </a:extLst>
          </p:cNvPr>
          <p:cNvPicPr>
            <a:picLocks noChangeAspect="1"/>
          </p:cNvPicPr>
          <p:nvPr/>
        </p:nvPicPr>
        <p:blipFill>
          <a:blip r:embed="rId11"/>
          <a:stretch>
            <a:fillRect/>
          </a:stretch>
        </p:blipFill>
        <p:spPr>
          <a:xfrm>
            <a:off x="7066385" y="4884811"/>
            <a:ext cx="914479" cy="914479"/>
          </a:xfrm>
          <a:prstGeom prst="rect">
            <a:avLst/>
          </a:prstGeom>
        </p:spPr>
      </p:pic>
      <p:pic>
        <p:nvPicPr>
          <p:cNvPr id="5" name="Picture 4">
            <a:extLst>
              <a:ext uri="{FF2B5EF4-FFF2-40B4-BE49-F238E27FC236}">
                <a16:creationId xmlns:a16="http://schemas.microsoft.com/office/drawing/2014/main" id="{FC2F66D1-CB21-40EF-9045-D30AA0E5EAE7}"/>
              </a:ext>
            </a:extLst>
          </p:cNvPr>
          <p:cNvPicPr>
            <a:picLocks noChangeAspect="1"/>
          </p:cNvPicPr>
          <p:nvPr/>
        </p:nvPicPr>
        <p:blipFill>
          <a:blip r:embed="rId12"/>
          <a:stretch>
            <a:fillRect/>
          </a:stretch>
        </p:blipFill>
        <p:spPr>
          <a:xfrm>
            <a:off x="4586549" y="1946882"/>
            <a:ext cx="2159273" cy="1695219"/>
          </a:xfrm>
          <a:prstGeom prst="rect">
            <a:avLst/>
          </a:prstGeom>
        </p:spPr>
      </p:pic>
    </p:spTree>
    <p:extLst>
      <p:ext uri="{BB962C8B-B14F-4D97-AF65-F5344CB8AC3E}">
        <p14:creationId xmlns:p14="http://schemas.microsoft.com/office/powerpoint/2010/main" val="1774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931664" y="610619"/>
            <a:ext cx="10876085" cy="1075124"/>
          </a:xfrm>
        </p:spPr>
        <p:txBody>
          <a:bodyPr>
            <a:normAutofit fontScale="90000"/>
          </a:bodyPr>
          <a:lstStyle/>
          <a:p>
            <a:r>
              <a:rPr lang="en-US" b="1" dirty="0">
                <a:solidFill>
                  <a:srgbClr val="1D478A"/>
                </a:solidFill>
                <a:latin typeface="+mn-lt"/>
              </a:rPr>
              <a:t>Washtenaw Association for Community Advocacy</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782876"/>
            <a:ext cx="1921339" cy="1075124"/>
          </a:xfrm>
          <a:prstGeom prst="rect">
            <a:avLst/>
          </a:prstGeom>
        </p:spPr>
      </p:pic>
      <p:sp>
        <p:nvSpPr>
          <p:cNvPr id="3" name="TextBox 2">
            <a:extLst>
              <a:ext uri="{FF2B5EF4-FFF2-40B4-BE49-F238E27FC236}">
                <a16:creationId xmlns:a16="http://schemas.microsoft.com/office/drawing/2014/main" id="{80778214-3DA4-4B7E-B9D7-4E07C6D56B77}"/>
              </a:ext>
            </a:extLst>
          </p:cNvPr>
          <p:cNvSpPr txBox="1"/>
          <p:nvPr/>
        </p:nvSpPr>
        <p:spPr>
          <a:xfrm>
            <a:off x="1952787" y="2012233"/>
            <a:ext cx="4287584" cy="646331"/>
          </a:xfrm>
          <a:prstGeom prst="rect">
            <a:avLst/>
          </a:prstGeom>
          <a:noFill/>
        </p:spPr>
        <p:txBody>
          <a:bodyPr wrap="none" rtlCol="0">
            <a:spAutoFit/>
          </a:bodyPr>
          <a:lstStyle/>
          <a:p>
            <a:r>
              <a:rPr lang="en-US" sz="3600" dirty="0">
                <a:solidFill>
                  <a:srgbClr val="1D478A"/>
                </a:solidFill>
              </a:rPr>
              <a:t>End on a Happy Note!</a:t>
            </a:r>
          </a:p>
        </p:txBody>
      </p:sp>
      <p:pic>
        <p:nvPicPr>
          <p:cNvPr id="14" name="Graphic 13" descr="Wedding rings">
            <a:extLst>
              <a:ext uri="{FF2B5EF4-FFF2-40B4-BE49-F238E27FC236}">
                <a16:creationId xmlns:a16="http://schemas.microsoft.com/office/drawing/2014/main" id="{7C7C23B2-51A0-4A33-BCE6-D690F6EE88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40469" y="4096755"/>
            <a:ext cx="914400" cy="914400"/>
          </a:xfrm>
          <a:prstGeom prst="rect">
            <a:avLst/>
          </a:prstGeom>
        </p:spPr>
      </p:pic>
      <p:pic>
        <p:nvPicPr>
          <p:cNvPr id="17" name="Picture 16">
            <a:extLst>
              <a:ext uri="{FF2B5EF4-FFF2-40B4-BE49-F238E27FC236}">
                <a16:creationId xmlns:a16="http://schemas.microsoft.com/office/drawing/2014/main" id="{986CAFD0-C8D9-40EA-A9B1-3F0F4A007750}"/>
              </a:ext>
            </a:extLst>
          </p:cNvPr>
          <p:cNvPicPr>
            <a:picLocks noChangeAspect="1"/>
          </p:cNvPicPr>
          <p:nvPr/>
        </p:nvPicPr>
        <p:blipFill>
          <a:blip r:embed="rId8"/>
          <a:stretch>
            <a:fillRect/>
          </a:stretch>
        </p:blipFill>
        <p:spPr>
          <a:xfrm>
            <a:off x="1990477" y="3221686"/>
            <a:ext cx="2401305" cy="24013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E22F6FA4-52E2-46D2-885C-9C1699F09D11}"/>
              </a:ext>
            </a:extLst>
          </p:cNvPr>
          <p:cNvPicPr>
            <a:picLocks noChangeAspect="1"/>
          </p:cNvPicPr>
          <p:nvPr/>
        </p:nvPicPr>
        <p:blipFill>
          <a:blip r:embed="rId9"/>
          <a:stretch>
            <a:fillRect/>
          </a:stretch>
        </p:blipFill>
        <p:spPr>
          <a:xfrm rot="20918628">
            <a:off x="6886222" y="3088853"/>
            <a:ext cx="2666972" cy="26669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715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931664" y="483302"/>
            <a:ext cx="10876085" cy="1075124"/>
          </a:xfrm>
        </p:spPr>
        <p:txBody>
          <a:bodyPr>
            <a:normAutofit fontScale="90000"/>
          </a:bodyPr>
          <a:lstStyle/>
          <a:p>
            <a:r>
              <a:rPr lang="en-US" b="1" dirty="0">
                <a:solidFill>
                  <a:srgbClr val="1D478A"/>
                </a:solidFill>
                <a:latin typeface="+mn-lt"/>
              </a:rPr>
              <a:t>Washtenaw Association for Community Advocacy</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66" y="5605120"/>
            <a:ext cx="1921339" cy="1075124"/>
          </a:xfrm>
          <a:prstGeom prst="rect">
            <a:avLst/>
          </a:prstGeom>
        </p:spPr>
      </p:pic>
      <p:pic>
        <p:nvPicPr>
          <p:cNvPr id="17" name="Graphic 16" descr="Confused person">
            <a:extLst>
              <a:ext uri="{FF2B5EF4-FFF2-40B4-BE49-F238E27FC236}">
                <a16:creationId xmlns:a16="http://schemas.microsoft.com/office/drawing/2014/main" id="{1EE54376-2150-4134-A292-F711ACC825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8396" y="4364560"/>
            <a:ext cx="914400" cy="914400"/>
          </a:xfrm>
          <a:prstGeom prst="rect">
            <a:avLst/>
          </a:prstGeom>
        </p:spPr>
      </p:pic>
      <p:pic>
        <p:nvPicPr>
          <p:cNvPr id="18" name="Graphic 17" descr="Confused person">
            <a:extLst>
              <a:ext uri="{FF2B5EF4-FFF2-40B4-BE49-F238E27FC236}">
                <a16:creationId xmlns:a16="http://schemas.microsoft.com/office/drawing/2014/main" id="{477FBE63-C9EF-4CCA-A783-E9586C4581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70476" y="3210732"/>
            <a:ext cx="914400" cy="914400"/>
          </a:xfrm>
          <a:prstGeom prst="rect">
            <a:avLst/>
          </a:prstGeom>
        </p:spPr>
      </p:pic>
      <p:pic>
        <p:nvPicPr>
          <p:cNvPr id="19" name="Graphic 18" descr="Confused person">
            <a:extLst>
              <a:ext uri="{FF2B5EF4-FFF2-40B4-BE49-F238E27FC236}">
                <a16:creationId xmlns:a16="http://schemas.microsoft.com/office/drawing/2014/main" id="{2D34A9D9-B522-4EB0-BADD-DFFE199AA0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4809" y="4468720"/>
            <a:ext cx="914400" cy="914400"/>
          </a:xfrm>
          <a:prstGeom prst="rect">
            <a:avLst/>
          </a:prstGeom>
        </p:spPr>
      </p:pic>
      <p:pic>
        <p:nvPicPr>
          <p:cNvPr id="20" name="Graphic 19" descr="Confused person">
            <a:extLst>
              <a:ext uri="{FF2B5EF4-FFF2-40B4-BE49-F238E27FC236}">
                <a16:creationId xmlns:a16="http://schemas.microsoft.com/office/drawing/2014/main" id="{EC0AF6A6-03E7-4336-9503-797F32EB10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22749" y="3105723"/>
            <a:ext cx="914400" cy="914400"/>
          </a:xfrm>
          <a:prstGeom prst="rect">
            <a:avLst/>
          </a:prstGeom>
        </p:spPr>
      </p:pic>
      <p:pic>
        <p:nvPicPr>
          <p:cNvPr id="21" name="Graphic 20" descr="Confused person">
            <a:extLst>
              <a:ext uri="{FF2B5EF4-FFF2-40B4-BE49-F238E27FC236}">
                <a16:creationId xmlns:a16="http://schemas.microsoft.com/office/drawing/2014/main" id="{115B65B8-FEBC-4F5D-9CE9-F4ECFFC6C1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23058" y="4233520"/>
            <a:ext cx="914400" cy="914400"/>
          </a:xfrm>
          <a:prstGeom prst="rect">
            <a:avLst/>
          </a:prstGeom>
        </p:spPr>
      </p:pic>
      <p:pic>
        <p:nvPicPr>
          <p:cNvPr id="23" name="Graphic 22" descr="Confused person">
            <a:extLst>
              <a:ext uri="{FF2B5EF4-FFF2-40B4-BE49-F238E27FC236}">
                <a16:creationId xmlns:a16="http://schemas.microsoft.com/office/drawing/2014/main" id="{25778ECF-C9E7-4D1D-A4B7-12E1EA00E0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37458" y="3210732"/>
            <a:ext cx="914400" cy="914400"/>
          </a:xfrm>
          <a:prstGeom prst="rect">
            <a:avLst/>
          </a:prstGeom>
        </p:spPr>
      </p:pic>
      <p:pic>
        <p:nvPicPr>
          <p:cNvPr id="25" name="Graphic 24" descr="Questions">
            <a:extLst>
              <a:ext uri="{FF2B5EF4-FFF2-40B4-BE49-F238E27FC236}">
                <a16:creationId xmlns:a16="http://schemas.microsoft.com/office/drawing/2014/main" id="{9A227626-D86B-4369-85BB-85D9BDB474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7825" y="2726410"/>
            <a:ext cx="914400" cy="914400"/>
          </a:xfrm>
          <a:prstGeom prst="rect">
            <a:avLst/>
          </a:prstGeom>
        </p:spPr>
      </p:pic>
      <p:pic>
        <p:nvPicPr>
          <p:cNvPr id="26" name="Graphic 25" descr="Questions">
            <a:extLst>
              <a:ext uri="{FF2B5EF4-FFF2-40B4-BE49-F238E27FC236}">
                <a16:creationId xmlns:a16="http://schemas.microsoft.com/office/drawing/2014/main" id="{9F9C1FEE-F52E-4E06-872C-880767FF12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20110" y="4589895"/>
            <a:ext cx="914400" cy="914400"/>
          </a:xfrm>
          <a:prstGeom prst="rect">
            <a:avLst/>
          </a:prstGeom>
        </p:spPr>
      </p:pic>
      <p:pic>
        <p:nvPicPr>
          <p:cNvPr id="27" name="Graphic 26" descr="Questions">
            <a:extLst>
              <a:ext uri="{FF2B5EF4-FFF2-40B4-BE49-F238E27FC236}">
                <a16:creationId xmlns:a16="http://schemas.microsoft.com/office/drawing/2014/main" id="{933B3CB0-B5F8-45E6-8231-E1CD0F58C27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30790" y="2759990"/>
            <a:ext cx="914400" cy="914400"/>
          </a:xfrm>
          <a:prstGeom prst="rect">
            <a:avLst/>
          </a:prstGeom>
        </p:spPr>
      </p:pic>
      <p:pic>
        <p:nvPicPr>
          <p:cNvPr id="28" name="Graphic 27" descr="Questions">
            <a:extLst>
              <a:ext uri="{FF2B5EF4-FFF2-40B4-BE49-F238E27FC236}">
                <a16:creationId xmlns:a16="http://schemas.microsoft.com/office/drawing/2014/main" id="{F45C2D10-0F25-4FF9-80AB-4AFD5CC2C7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13122" y="2759990"/>
            <a:ext cx="914400" cy="914400"/>
          </a:xfrm>
          <a:prstGeom prst="rect">
            <a:avLst/>
          </a:prstGeom>
        </p:spPr>
      </p:pic>
      <p:pic>
        <p:nvPicPr>
          <p:cNvPr id="29" name="Graphic 28" descr="Questions">
            <a:extLst>
              <a:ext uri="{FF2B5EF4-FFF2-40B4-BE49-F238E27FC236}">
                <a16:creationId xmlns:a16="http://schemas.microsoft.com/office/drawing/2014/main" id="{7F326CFA-CF81-4F06-8053-D4B19973DC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97964" y="4646012"/>
            <a:ext cx="914400" cy="914400"/>
          </a:xfrm>
          <a:prstGeom prst="rect">
            <a:avLst/>
          </a:prstGeom>
        </p:spPr>
      </p:pic>
      <p:sp>
        <p:nvSpPr>
          <p:cNvPr id="30" name="TextBox 29">
            <a:extLst>
              <a:ext uri="{FF2B5EF4-FFF2-40B4-BE49-F238E27FC236}">
                <a16:creationId xmlns:a16="http://schemas.microsoft.com/office/drawing/2014/main" id="{8A988ABA-DE60-4B4F-86B2-239F7732AE08}"/>
              </a:ext>
            </a:extLst>
          </p:cNvPr>
          <p:cNvSpPr txBox="1"/>
          <p:nvPr/>
        </p:nvSpPr>
        <p:spPr>
          <a:xfrm>
            <a:off x="2569367" y="1432420"/>
            <a:ext cx="6906763" cy="646331"/>
          </a:xfrm>
          <a:prstGeom prst="rect">
            <a:avLst/>
          </a:prstGeom>
          <a:noFill/>
        </p:spPr>
        <p:txBody>
          <a:bodyPr wrap="none" rtlCol="0">
            <a:spAutoFit/>
          </a:bodyPr>
          <a:lstStyle/>
          <a:p>
            <a:r>
              <a:rPr lang="en-US" sz="3600" b="1" dirty="0">
                <a:solidFill>
                  <a:srgbClr val="00B050"/>
                </a:solidFill>
              </a:rPr>
              <a:t>Thank you for your interest in ACA!</a:t>
            </a:r>
          </a:p>
        </p:txBody>
      </p:sp>
    </p:spTree>
    <p:extLst>
      <p:ext uri="{BB962C8B-B14F-4D97-AF65-F5344CB8AC3E}">
        <p14:creationId xmlns:p14="http://schemas.microsoft.com/office/powerpoint/2010/main" val="153108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866" y="5885059"/>
            <a:ext cx="1547095" cy="865708"/>
          </a:xfrm>
          <a:prstGeom prst="rect">
            <a:avLst/>
          </a:prstGeom>
        </p:spPr>
      </p:pic>
      <p:sp>
        <p:nvSpPr>
          <p:cNvPr id="26" name="Subtitle 2">
            <a:extLst>
              <a:ext uri="{FF2B5EF4-FFF2-40B4-BE49-F238E27FC236}">
                <a16:creationId xmlns:a16="http://schemas.microsoft.com/office/drawing/2014/main" id="{2104E1F0-45AD-4694-9367-181EEDCE1964}"/>
              </a:ext>
            </a:extLst>
          </p:cNvPr>
          <p:cNvSpPr txBox="1">
            <a:spLocks/>
          </p:cNvSpPr>
          <p:nvPr/>
        </p:nvSpPr>
        <p:spPr>
          <a:xfrm>
            <a:off x="2380208" y="1724434"/>
            <a:ext cx="6833014" cy="4643719"/>
          </a:xfrm>
          <a:prstGeom prst="rect">
            <a:avLst/>
          </a:prstGeom>
        </p:spPr>
        <p:txBody>
          <a:bodyPr vert="horz" lIns="91440" tIns="45720" rIns="91440" bIns="45720" rtlCol="0">
            <a:normAutofit/>
          </a:bodyPr>
          <a:lstStyle>
            <a:lvl1pPr marL="0" indent="0" algn="ctr" defTabSz="786475" rtl="0" eaLnBrk="1" latinLnBrk="0" hangingPunct="1">
              <a:lnSpc>
                <a:spcPct val="90000"/>
              </a:lnSpc>
              <a:spcBef>
                <a:spcPts val="860"/>
              </a:spcBef>
              <a:buFont typeface="Arial" panose="020B0604020202020204" pitchFamily="34" charset="0"/>
              <a:buNone/>
              <a:defRPr sz="2064" kern="1200">
                <a:solidFill>
                  <a:schemeClr val="tx1"/>
                </a:solidFill>
                <a:latin typeface="+mn-lt"/>
                <a:ea typeface="+mn-ea"/>
                <a:cs typeface="+mn-cs"/>
              </a:defRPr>
            </a:lvl1pPr>
            <a:lvl2pPr marL="393238" indent="0" algn="ctr" defTabSz="786475" rtl="0" eaLnBrk="1" latinLnBrk="0" hangingPunct="1">
              <a:lnSpc>
                <a:spcPct val="90000"/>
              </a:lnSpc>
              <a:spcBef>
                <a:spcPts val="430"/>
              </a:spcBef>
              <a:buFont typeface="Arial" panose="020B0604020202020204" pitchFamily="34" charset="0"/>
              <a:buNone/>
              <a:defRPr sz="1720" kern="1200">
                <a:solidFill>
                  <a:schemeClr val="tx1"/>
                </a:solidFill>
                <a:latin typeface="+mn-lt"/>
                <a:ea typeface="+mn-ea"/>
                <a:cs typeface="+mn-cs"/>
              </a:defRPr>
            </a:lvl2pPr>
            <a:lvl3pPr marL="786475" indent="0" algn="ctr" defTabSz="786475" rtl="0" eaLnBrk="1" latinLnBrk="0" hangingPunct="1">
              <a:lnSpc>
                <a:spcPct val="90000"/>
              </a:lnSpc>
              <a:spcBef>
                <a:spcPts val="430"/>
              </a:spcBef>
              <a:buFont typeface="Arial" panose="020B0604020202020204" pitchFamily="34" charset="0"/>
              <a:buNone/>
              <a:defRPr sz="1548" kern="1200">
                <a:solidFill>
                  <a:schemeClr val="tx1"/>
                </a:solidFill>
                <a:latin typeface="+mn-lt"/>
                <a:ea typeface="+mn-ea"/>
                <a:cs typeface="+mn-cs"/>
              </a:defRPr>
            </a:lvl3pPr>
            <a:lvl4pPr marL="1179713"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4pPr>
            <a:lvl5pPr marL="1572951"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5pPr>
            <a:lvl6pPr marL="1966189"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6pPr>
            <a:lvl7pPr marL="2359426"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7pPr>
            <a:lvl8pPr marL="2752664"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8pPr>
            <a:lvl9pPr marL="3145902"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9pPr>
          </a:lstStyle>
          <a:p>
            <a:pPr marL="0" marR="0" lvl="0" indent="0" algn="ctr" defTabSz="786475" rtl="0" eaLnBrk="1" fontAlgn="auto" latinLnBrk="0" hangingPunct="1">
              <a:lnSpc>
                <a:spcPct val="90000"/>
              </a:lnSpc>
              <a:spcBef>
                <a:spcPts val="86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BAE0C0C-BA15-40A3-8AD3-877FD5AFD447}"/>
              </a:ext>
            </a:extLst>
          </p:cNvPr>
          <p:cNvSpPr/>
          <p:nvPr/>
        </p:nvSpPr>
        <p:spPr>
          <a:xfrm>
            <a:off x="2775151" y="4352079"/>
            <a:ext cx="6096000" cy="341632"/>
          </a:xfrm>
          <a:prstGeom prst="rect">
            <a:avLst/>
          </a:prstGeom>
        </p:spPr>
        <p:txBody>
          <a:bodyPr>
            <a:spAutoFit/>
          </a:bodyPr>
          <a:lstStyle/>
          <a:p>
            <a:pPr marL="393238" lvl="1" defTabSz="786475">
              <a:lnSpc>
                <a:spcPct val="90000"/>
              </a:lnSpc>
              <a:spcBef>
                <a:spcPts val="430"/>
              </a:spcBef>
              <a:defRPr/>
            </a:pPr>
            <a:r>
              <a:rPr lang="en-US" dirty="0"/>
              <a:t>Washtenaw ACA is a 501(c)(3) organization</a:t>
            </a:r>
            <a:endParaRPr lang="en-US" sz="1100" dirty="0">
              <a:solidFill>
                <a:sysClr val="windowText" lastClr="000000"/>
              </a:solidFill>
            </a:endParaRPr>
          </a:p>
        </p:txBody>
      </p:sp>
      <p:sp>
        <p:nvSpPr>
          <p:cNvPr id="13" name="Rectangle 12">
            <a:extLst>
              <a:ext uri="{FF2B5EF4-FFF2-40B4-BE49-F238E27FC236}">
                <a16:creationId xmlns:a16="http://schemas.microsoft.com/office/drawing/2014/main" id="{A3399E4D-DC6E-4894-874F-E00F6A04305B}"/>
              </a:ext>
            </a:extLst>
          </p:cNvPr>
          <p:cNvSpPr/>
          <p:nvPr/>
        </p:nvSpPr>
        <p:spPr>
          <a:xfrm>
            <a:off x="2499101" y="6066945"/>
            <a:ext cx="7018299" cy="461665"/>
          </a:xfrm>
          <a:prstGeom prst="rect">
            <a:avLst/>
          </a:prstGeom>
        </p:spPr>
        <p:txBody>
          <a:bodyPr wrap="square">
            <a:spAutoFit/>
          </a:bodyPr>
          <a:lstStyle/>
          <a:p>
            <a:r>
              <a:rPr lang="en-US" sz="1200" b="0" i="0" dirty="0">
                <a:solidFill>
                  <a:srgbClr val="666666"/>
                </a:solidFill>
                <a:effectLst/>
                <a:latin typeface="Open Sans"/>
              </a:rPr>
              <a:t>We are a chapter of </a:t>
            </a:r>
          </a:p>
          <a:p>
            <a:r>
              <a:rPr lang="en-US" sz="1200" b="1" i="0" u="none" strike="noStrike" dirty="0">
                <a:effectLst/>
                <a:latin typeface="Open Sans"/>
                <a:hlinkClick r:id="rId6">
                  <a:extLst>
                    <a:ext uri="{A12FA001-AC4F-418D-AE19-62706E023703}">
                      <ahyp:hlinkClr xmlns:ahyp="http://schemas.microsoft.com/office/drawing/2018/hyperlinkcolor" val="tx"/>
                    </a:ext>
                  </a:extLst>
                </a:hlinkClick>
              </a:rPr>
              <a:t>The Arc of </a:t>
            </a:r>
            <a:r>
              <a:rPr lang="en-US" sz="1200" b="1" i="0" u="none" strike="noStrike" dirty="0" err="1">
                <a:effectLst/>
                <a:latin typeface="Open Sans"/>
                <a:hlinkClick r:id="rId6">
                  <a:extLst>
                    <a:ext uri="{A12FA001-AC4F-418D-AE19-62706E023703}">
                      <ahyp:hlinkClr xmlns:ahyp="http://schemas.microsoft.com/office/drawing/2018/hyperlinkcolor" val="tx"/>
                    </a:ext>
                  </a:extLst>
                </a:hlinkClick>
              </a:rPr>
              <a:t>TheUnited</a:t>
            </a:r>
            <a:r>
              <a:rPr lang="en-US" sz="1200" b="1" i="0" u="none" strike="noStrike" dirty="0">
                <a:effectLst/>
                <a:latin typeface="Open Sans"/>
                <a:hlinkClick r:id="rId6">
                  <a:extLst>
                    <a:ext uri="{A12FA001-AC4F-418D-AE19-62706E023703}">
                      <ahyp:hlinkClr xmlns:ahyp="http://schemas.microsoft.com/office/drawing/2018/hyperlinkcolor" val="tx"/>
                    </a:ext>
                  </a:extLst>
                </a:hlinkClick>
              </a:rPr>
              <a:t> States,  Inc.</a:t>
            </a:r>
            <a:r>
              <a:rPr lang="en-US" sz="1200" b="0" i="0" dirty="0">
                <a:effectLst/>
                <a:latin typeface="Open Sans"/>
              </a:rPr>
              <a:t>, </a:t>
            </a:r>
            <a:r>
              <a:rPr lang="en-US" sz="1200" dirty="0">
                <a:solidFill>
                  <a:srgbClr val="666666"/>
                </a:solidFill>
                <a:latin typeface="Open Sans"/>
              </a:rPr>
              <a:t>And an </a:t>
            </a:r>
            <a:r>
              <a:rPr lang="en-US" sz="1200" b="0" i="0" dirty="0">
                <a:solidFill>
                  <a:srgbClr val="666666"/>
                </a:solidFill>
                <a:effectLst/>
                <a:latin typeface="Open Sans"/>
              </a:rPr>
              <a:t>affiliate of </a:t>
            </a:r>
            <a:r>
              <a:rPr lang="en-US" sz="1200" b="1" i="0" u="none" strike="noStrike" dirty="0">
                <a:effectLst/>
                <a:latin typeface="Open Sans"/>
                <a:hlinkClick r:id="rId7">
                  <a:extLst>
                    <a:ext uri="{A12FA001-AC4F-418D-AE19-62706E023703}">
                      <ahyp:hlinkClr xmlns:ahyp="http://schemas.microsoft.com/office/drawing/2018/hyperlinkcolor" val="tx"/>
                    </a:ext>
                  </a:extLst>
                </a:hlinkClick>
              </a:rPr>
              <a:t>The Arc Michigan</a:t>
            </a:r>
            <a:r>
              <a:rPr lang="en-US" sz="1200" b="0" i="0" dirty="0">
                <a:effectLst/>
                <a:latin typeface="Open Sans"/>
              </a:rPr>
              <a:t>.</a:t>
            </a:r>
            <a:endParaRPr lang="en-US" sz="1200" dirty="0"/>
          </a:p>
        </p:txBody>
      </p:sp>
      <p:pic>
        <p:nvPicPr>
          <p:cNvPr id="16" name="Picture 15">
            <a:extLst>
              <a:ext uri="{FF2B5EF4-FFF2-40B4-BE49-F238E27FC236}">
                <a16:creationId xmlns:a16="http://schemas.microsoft.com/office/drawing/2014/main" id="{54081712-70C3-4E9D-B234-5D3657B96E45}"/>
              </a:ext>
            </a:extLst>
          </p:cNvPr>
          <p:cNvPicPr>
            <a:picLocks noChangeAspect="1"/>
          </p:cNvPicPr>
          <p:nvPr/>
        </p:nvPicPr>
        <p:blipFill>
          <a:blip r:embed="rId8"/>
          <a:stretch>
            <a:fillRect/>
          </a:stretch>
        </p:blipFill>
        <p:spPr>
          <a:xfrm>
            <a:off x="8343767" y="5868298"/>
            <a:ext cx="1122478" cy="807321"/>
          </a:xfrm>
          <a:prstGeom prst="rect">
            <a:avLst/>
          </a:prstGeom>
        </p:spPr>
      </p:pic>
      <p:sp>
        <p:nvSpPr>
          <p:cNvPr id="18" name="Title 1">
            <a:extLst>
              <a:ext uri="{FF2B5EF4-FFF2-40B4-BE49-F238E27FC236}">
                <a16:creationId xmlns:a16="http://schemas.microsoft.com/office/drawing/2014/main" id="{9A7D32F0-0C80-4F46-B704-01A32DEEC92C}"/>
              </a:ext>
            </a:extLst>
          </p:cNvPr>
          <p:cNvSpPr txBox="1">
            <a:spLocks/>
          </p:cNvSpPr>
          <p:nvPr/>
        </p:nvSpPr>
        <p:spPr>
          <a:xfrm>
            <a:off x="851959" y="251168"/>
            <a:ext cx="11048526" cy="16218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D478A"/>
                </a:solidFill>
                <a:latin typeface="+mn-lt"/>
              </a:rPr>
              <a:t>Washtenaw Association for Community Advocacy</a:t>
            </a:r>
          </a:p>
        </p:txBody>
      </p:sp>
      <p:sp>
        <p:nvSpPr>
          <p:cNvPr id="20" name="Rectangle 19">
            <a:extLst>
              <a:ext uri="{FF2B5EF4-FFF2-40B4-BE49-F238E27FC236}">
                <a16:creationId xmlns:a16="http://schemas.microsoft.com/office/drawing/2014/main" id="{F28E6971-71AB-4214-8078-F38CED9F339E}"/>
              </a:ext>
            </a:extLst>
          </p:cNvPr>
          <p:cNvSpPr/>
          <p:nvPr/>
        </p:nvSpPr>
        <p:spPr>
          <a:xfrm>
            <a:off x="380009" y="2973688"/>
            <a:ext cx="11256481" cy="954107"/>
          </a:xfrm>
          <a:prstGeom prst="rect">
            <a:avLst/>
          </a:prstGeom>
        </p:spPr>
        <p:txBody>
          <a:bodyPr wrap="square">
            <a:spAutoFit/>
          </a:bodyPr>
          <a:lstStyle/>
          <a:p>
            <a:pPr algn="ctr"/>
            <a:r>
              <a:rPr lang="en-US" sz="2800" b="1" i="1" cap="all" dirty="0">
                <a:solidFill>
                  <a:srgbClr val="00B050"/>
                </a:solidFill>
              </a:rPr>
              <a:t>Our Mission - </a:t>
            </a:r>
            <a:r>
              <a:rPr lang="en-US" sz="2800" b="1" i="1" cap="all" dirty="0">
                <a:solidFill>
                  <a:srgbClr val="00B050"/>
                </a:solidFill>
                <a:effectLst/>
              </a:rPr>
              <a:t>TO EMPOWER PEOPLE WITH INTELLECTUAL &amp; DEVELOPMENTAL DISABILITIES TO PARTICIPATE FULLY IN COMMUNITY LIFE.</a:t>
            </a:r>
            <a:endParaRPr lang="en-US" sz="2800" b="1" i="1" dirty="0">
              <a:solidFill>
                <a:srgbClr val="00B050"/>
              </a:solidFill>
            </a:endParaRPr>
          </a:p>
        </p:txBody>
      </p:sp>
    </p:spTree>
    <p:extLst>
      <p:ext uri="{BB962C8B-B14F-4D97-AF65-F5344CB8AC3E}">
        <p14:creationId xmlns:p14="http://schemas.microsoft.com/office/powerpoint/2010/main" val="245235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931664" y="266383"/>
            <a:ext cx="6590120" cy="1621863"/>
          </a:xfrm>
        </p:spPr>
        <p:txBody>
          <a:bodyPr>
            <a:normAutofit/>
          </a:bodyPr>
          <a:lstStyle/>
          <a:p>
            <a:pPr algn="ctr"/>
            <a:r>
              <a:rPr lang="en-US" b="1" dirty="0">
                <a:solidFill>
                  <a:srgbClr val="1D478A"/>
                </a:solidFill>
                <a:latin typeface="+mn-lt"/>
              </a:rPr>
              <a:t>Grassroots Beginnings </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26" name="Subtitle 2">
            <a:extLst>
              <a:ext uri="{FF2B5EF4-FFF2-40B4-BE49-F238E27FC236}">
                <a16:creationId xmlns:a16="http://schemas.microsoft.com/office/drawing/2014/main" id="{2104E1F0-45AD-4694-9367-181EEDCE1964}"/>
              </a:ext>
            </a:extLst>
          </p:cNvPr>
          <p:cNvSpPr txBox="1">
            <a:spLocks/>
          </p:cNvSpPr>
          <p:nvPr/>
        </p:nvSpPr>
        <p:spPr>
          <a:xfrm>
            <a:off x="1089538" y="1888246"/>
            <a:ext cx="7596989" cy="4643719"/>
          </a:xfrm>
          <a:prstGeom prst="rect">
            <a:avLst/>
          </a:prstGeom>
        </p:spPr>
        <p:txBody>
          <a:bodyPr vert="horz" lIns="91440" tIns="45720" rIns="91440" bIns="45720" rtlCol="0">
            <a:normAutofit/>
          </a:bodyPr>
          <a:lstStyle>
            <a:lvl1pPr marL="0" indent="0" algn="ctr" defTabSz="786475" rtl="0" eaLnBrk="1" latinLnBrk="0" hangingPunct="1">
              <a:lnSpc>
                <a:spcPct val="90000"/>
              </a:lnSpc>
              <a:spcBef>
                <a:spcPts val="860"/>
              </a:spcBef>
              <a:buFont typeface="Arial" panose="020B0604020202020204" pitchFamily="34" charset="0"/>
              <a:buNone/>
              <a:defRPr sz="2064" kern="1200">
                <a:solidFill>
                  <a:schemeClr val="tx1"/>
                </a:solidFill>
                <a:latin typeface="+mn-lt"/>
                <a:ea typeface="+mn-ea"/>
                <a:cs typeface="+mn-cs"/>
              </a:defRPr>
            </a:lvl1pPr>
            <a:lvl2pPr marL="393238" indent="0" algn="ctr" defTabSz="786475" rtl="0" eaLnBrk="1" latinLnBrk="0" hangingPunct="1">
              <a:lnSpc>
                <a:spcPct val="90000"/>
              </a:lnSpc>
              <a:spcBef>
                <a:spcPts val="430"/>
              </a:spcBef>
              <a:buFont typeface="Arial" panose="020B0604020202020204" pitchFamily="34" charset="0"/>
              <a:buNone/>
              <a:defRPr sz="1720" kern="1200">
                <a:solidFill>
                  <a:schemeClr val="tx1"/>
                </a:solidFill>
                <a:latin typeface="+mn-lt"/>
                <a:ea typeface="+mn-ea"/>
                <a:cs typeface="+mn-cs"/>
              </a:defRPr>
            </a:lvl2pPr>
            <a:lvl3pPr marL="786475" indent="0" algn="ctr" defTabSz="786475" rtl="0" eaLnBrk="1" latinLnBrk="0" hangingPunct="1">
              <a:lnSpc>
                <a:spcPct val="90000"/>
              </a:lnSpc>
              <a:spcBef>
                <a:spcPts val="430"/>
              </a:spcBef>
              <a:buFont typeface="Arial" panose="020B0604020202020204" pitchFamily="34" charset="0"/>
              <a:buNone/>
              <a:defRPr sz="1548" kern="1200">
                <a:solidFill>
                  <a:schemeClr val="tx1"/>
                </a:solidFill>
                <a:latin typeface="+mn-lt"/>
                <a:ea typeface="+mn-ea"/>
                <a:cs typeface="+mn-cs"/>
              </a:defRPr>
            </a:lvl3pPr>
            <a:lvl4pPr marL="1179713"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4pPr>
            <a:lvl5pPr marL="1572951"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5pPr>
            <a:lvl6pPr marL="1966189"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6pPr>
            <a:lvl7pPr marL="2359426"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7pPr>
            <a:lvl8pPr marL="2752664"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8pPr>
            <a:lvl9pPr marL="3145902"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9pPr>
          </a:lstStyle>
          <a:p>
            <a:pPr marL="0" marR="0" lvl="0" indent="0" algn="ctr" defTabSz="786475" rtl="0" eaLnBrk="1" fontAlgn="auto" latinLnBrk="0" hangingPunct="1">
              <a:lnSpc>
                <a:spcPct val="90000"/>
              </a:lnSpc>
              <a:spcBef>
                <a:spcPts val="86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ACA began as a grassroots organization established in 1949 by a group of parents whose children resided in Coldwater State Home and Training School.  </a:t>
            </a:r>
          </a:p>
          <a:p>
            <a:pPr marL="342900" marR="0" lvl="0" indent="-342900" algn="l" defTabSz="786475" rtl="0" eaLnBrk="1" fontAlgn="auto" latinLnBrk="0" hangingPunct="1">
              <a:lnSpc>
                <a:spcPct val="90000"/>
              </a:lnSpc>
              <a:spcBef>
                <a:spcPts val="860"/>
              </a:spcBef>
              <a:spcAft>
                <a:spcPts val="0"/>
              </a:spcAft>
              <a:buClrTx/>
              <a:buSzTx/>
              <a:buFont typeface="Arial" panose="020B0604020202020204" pitchFamily="34" charset="0"/>
              <a:buChar char="•"/>
              <a:tabLst/>
              <a:defRPr/>
            </a:pPr>
            <a:r>
              <a:rPr lang="en-US" sz="2000" b="1" dirty="0">
                <a:solidFill>
                  <a:sysClr val="windowText" lastClr="000000"/>
                </a:solidFill>
                <a:latin typeface="Calibri" panose="020F0502020204030204"/>
              </a:rPr>
              <a:t>1939 - Children with more serious handicaps</a:t>
            </a:r>
          </a:p>
          <a:p>
            <a:pPr marL="342900" marR="0" lvl="0" indent="-342900" algn="l" defTabSz="786475" rtl="0" eaLnBrk="1" fontAlgn="auto" latinLnBrk="0" hangingPunct="1">
              <a:lnSpc>
                <a:spcPct val="90000"/>
              </a:lnSpc>
              <a:spcBef>
                <a:spcPts val="86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1960 – 2900 residents</a:t>
            </a:r>
          </a:p>
          <a:p>
            <a:pPr marL="342900" marR="0" lvl="0" indent="-342900" algn="l" defTabSz="786475" rtl="0" eaLnBrk="1" fontAlgn="auto" latinLnBrk="0" hangingPunct="1">
              <a:lnSpc>
                <a:spcPct val="90000"/>
              </a:lnSpc>
              <a:spcBef>
                <a:spcPts val="860"/>
              </a:spcBef>
              <a:spcAft>
                <a:spcPts val="0"/>
              </a:spcAft>
              <a:buClrTx/>
              <a:buSzTx/>
              <a:buFont typeface="Arial" panose="020B0604020202020204" pitchFamily="34" charset="0"/>
              <a:buChar char="•"/>
              <a:tabLst/>
              <a:defRPr/>
            </a:pPr>
            <a:r>
              <a:rPr lang="en-US" sz="2000" b="1" dirty="0">
                <a:solidFill>
                  <a:sysClr val="windowText" lastClr="000000"/>
                </a:solidFill>
                <a:latin typeface="Calibri" panose="020F0502020204030204"/>
              </a:rPr>
              <a:t>1970 – special education, training, and living in communities becomes popular – 700 residents</a:t>
            </a:r>
          </a:p>
          <a:p>
            <a:pPr marL="342900" marR="0" lvl="0" indent="-342900" algn="l" defTabSz="786475" rtl="0" eaLnBrk="1" fontAlgn="auto" latinLnBrk="0" hangingPunct="1">
              <a:lnSpc>
                <a:spcPct val="90000"/>
              </a:lnSpc>
              <a:spcBef>
                <a:spcPts val="86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Closed in 1992</a:t>
            </a:r>
          </a:p>
          <a:p>
            <a:pPr marL="342900" marR="0" lvl="0" indent="-342900" algn="l" defTabSz="786475" rtl="0" eaLnBrk="1" fontAlgn="auto" latinLnBrk="0" hangingPunct="1">
              <a:lnSpc>
                <a:spcPct val="90000"/>
              </a:lnSpc>
              <a:spcBef>
                <a:spcPts val="86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Currently – Lakeland Correctional Facility</a:t>
            </a:r>
            <a:endParaRPr kumimoji="0" lang="en-US" sz="4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98C5E20-A953-445B-8AA4-93B01713816A}"/>
              </a:ext>
            </a:extLst>
          </p:cNvPr>
          <p:cNvPicPr>
            <a:picLocks noChangeAspect="1"/>
          </p:cNvPicPr>
          <p:nvPr/>
        </p:nvPicPr>
        <p:blipFill>
          <a:blip r:embed="rId6"/>
          <a:stretch>
            <a:fillRect/>
          </a:stretch>
        </p:blipFill>
        <p:spPr>
          <a:xfrm>
            <a:off x="8212280" y="2722643"/>
            <a:ext cx="3400550" cy="1851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Graphic 5" descr="Soap">
            <a:extLst>
              <a:ext uri="{FF2B5EF4-FFF2-40B4-BE49-F238E27FC236}">
                <a16:creationId xmlns:a16="http://schemas.microsoft.com/office/drawing/2014/main" id="{A265F3F0-3A38-483A-823A-EBCC945A33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32873" y="5709448"/>
            <a:ext cx="914400" cy="914400"/>
          </a:xfrm>
          <a:prstGeom prst="rect">
            <a:avLst/>
          </a:prstGeom>
        </p:spPr>
      </p:pic>
      <p:pic>
        <p:nvPicPr>
          <p:cNvPr id="14" name="Graphic 13" descr="Shower">
            <a:extLst>
              <a:ext uri="{FF2B5EF4-FFF2-40B4-BE49-F238E27FC236}">
                <a16:creationId xmlns:a16="http://schemas.microsoft.com/office/drawing/2014/main" id="{4D4F8F29-C6E5-4855-80AC-7AA6263446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26724" y="5617565"/>
            <a:ext cx="914400" cy="914400"/>
          </a:xfrm>
          <a:prstGeom prst="rect">
            <a:avLst/>
          </a:prstGeom>
        </p:spPr>
      </p:pic>
      <p:pic>
        <p:nvPicPr>
          <p:cNvPr id="17" name="Graphic 16" descr="Jail">
            <a:extLst>
              <a:ext uri="{FF2B5EF4-FFF2-40B4-BE49-F238E27FC236}">
                <a16:creationId xmlns:a16="http://schemas.microsoft.com/office/drawing/2014/main" id="{F8F1F388-F40F-4A7F-BFD1-3C0C0EE0400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28637" y="4317433"/>
            <a:ext cx="830487" cy="830487"/>
          </a:xfrm>
          <a:prstGeom prst="rect">
            <a:avLst/>
          </a:prstGeom>
        </p:spPr>
      </p:pic>
    </p:spTree>
    <p:extLst>
      <p:ext uri="{BB962C8B-B14F-4D97-AF65-F5344CB8AC3E}">
        <p14:creationId xmlns:p14="http://schemas.microsoft.com/office/powerpoint/2010/main" val="214024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1222473" y="100727"/>
            <a:ext cx="10185726" cy="1621863"/>
          </a:xfrm>
        </p:spPr>
        <p:txBody>
          <a:bodyPr>
            <a:normAutofit fontScale="90000"/>
          </a:bodyPr>
          <a:lstStyle/>
          <a:p>
            <a:pPr algn="ctr"/>
            <a:r>
              <a:rPr lang="en-US" b="1" dirty="0">
                <a:solidFill>
                  <a:srgbClr val="1D478A"/>
                </a:solidFill>
                <a:latin typeface="+mn-lt"/>
              </a:rPr>
              <a:t>Advocacy Organization for People With Intellectual/Developmental Disabilities (I/DD)</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26" name="Subtitle 2">
            <a:extLst>
              <a:ext uri="{FF2B5EF4-FFF2-40B4-BE49-F238E27FC236}">
                <a16:creationId xmlns:a16="http://schemas.microsoft.com/office/drawing/2014/main" id="{2104E1F0-45AD-4694-9367-181EEDCE1964}"/>
              </a:ext>
            </a:extLst>
          </p:cNvPr>
          <p:cNvSpPr txBox="1">
            <a:spLocks/>
          </p:cNvSpPr>
          <p:nvPr/>
        </p:nvSpPr>
        <p:spPr>
          <a:xfrm>
            <a:off x="2380208" y="1724434"/>
            <a:ext cx="6833014" cy="4643719"/>
          </a:xfrm>
          <a:prstGeom prst="rect">
            <a:avLst/>
          </a:prstGeom>
        </p:spPr>
        <p:txBody>
          <a:bodyPr vert="horz" lIns="91440" tIns="45720" rIns="91440" bIns="45720" rtlCol="0">
            <a:normAutofit fontScale="25000" lnSpcReduction="20000"/>
          </a:bodyPr>
          <a:lstStyle>
            <a:lvl1pPr marL="0" indent="0" algn="ctr" defTabSz="786475" rtl="0" eaLnBrk="1" latinLnBrk="0" hangingPunct="1">
              <a:lnSpc>
                <a:spcPct val="90000"/>
              </a:lnSpc>
              <a:spcBef>
                <a:spcPts val="860"/>
              </a:spcBef>
              <a:buFont typeface="Arial" panose="020B0604020202020204" pitchFamily="34" charset="0"/>
              <a:buNone/>
              <a:defRPr sz="2064" kern="1200">
                <a:solidFill>
                  <a:schemeClr val="tx1"/>
                </a:solidFill>
                <a:latin typeface="+mn-lt"/>
                <a:ea typeface="+mn-ea"/>
                <a:cs typeface="+mn-cs"/>
              </a:defRPr>
            </a:lvl1pPr>
            <a:lvl2pPr marL="393238" indent="0" algn="ctr" defTabSz="786475" rtl="0" eaLnBrk="1" latinLnBrk="0" hangingPunct="1">
              <a:lnSpc>
                <a:spcPct val="90000"/>
              </a:lnSpc>
              <a:spcBef>
                <a:spcPts val="430"/>
              </a:spcBef>
              <a:buFont typeface="Arial" panose="020B0604020202020204" pitchFamily="34" charset="0"/>
              <a:buNone/>
              <a:defRPr sz="1720" kern="1200">
                <a:solidFill>
                  <a:schemeClr val="tx1"/>
                </a:solidFill>
                <a:latin typeface="+mn-lt"/>
                <a:ea typeface="+mn-ea"/>
                <a:cs typeface="+mn-cs"/>
              </a:defRPr>
            </a:lvl2pPr>
            <a:lvl3pPr marL="786475" indent="0" algn="ctr" defTabSz="786475" rtl="0" eaLnBrk="1" latinLnBrk="0" hangingPunct="1">
              <a:lnSpc>
                <a:spcPct val="90000"/>
              </a:lnSpc>
              <a:spcBef>
                <a:spcPts val="430"/>
              </a:spcBef>
              <a:buFont typeface="Arial" panose="020B0604020202020204" pitchFamily="34" charset="0"/>
              <a:buNone/>
              <a:defRPr sz="1548" kern="1200">
                <a:solidFill>
                  <a:schemeClr val="tx1"/>
                </a:solidFill>
                <a:latin typeface="+mn-lt"/>
                <a:ea typeface="+mn-ea"/>
                <a:cs typeface="+mn-cs"/>
              </a:defRPr>
            </a:lvl3pPr>
            <a:lvl4pPr marL="1179713"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4pPr>
            <a:lvl5pPr marL="1572951"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5pPr>
            <a:lvl6pPr marL="1966189"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6pPr>
            <a:lvl7pPr marL="2359426"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7pPr>
            <a:lvl8pPr marL="2752664"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8pPr>
            <a:lvl9pPr marL="3145902" indent="0" algn="ctr" defTabSz="786475" rtl="0" eaLnBrk="1" latinLnBrk="0" hangingPunct="1">
              <a:lnSpc>
                <a:spcPct val="90000"/>
              </a:lnSpc>
              <a:spcBef>
                <a:spcPts val="430"/>
              </a:spcBef>
              <a:buFont typeface="Arial" panose="020B0604020202020204" pitchFamily="34" charset="0"/>
              <a:buNone/>
              <a:defRPr sz="1376" kern="1200">
                <a:solidFill>
                  <a:schemeClr val="tx1"/>
                </a:solidFill>
                <a:latin typeface="+mn-lt"/>
                <a:ea typeface="+mn-ea"/>
                <a:cs typeface="+mn-cs"/>
              </a:defRPr>
            </a:lvl9pPr>
          </a:lstStyle>
          <a:p>
            <a:pPr marL="0" marR="0" lvl="0" indent="0" algn="ctr" defTabSz="786475" rtl="0" eaLnBrk="1" fontAlgn="auto" latinLnBrk="0" hangingPunct="1">
              <a:lnSpc>
                <a:spcPct val="90000"/>
              </a:lnSpc>
              <a:spcBef>
                <a:spcPts val="860"/>
              </a:spcBef>
              <a:spcAft>
                <a:spcPts val="0"/>
              </a:spcAft>
              <a:buClrTx/>
              <a:buSzTx/>
              <a:buFont typeface="Arial" panose="020B0604020202020204" pitchFamily="34" charset="0"/>
              <a:buNone/>
              <a:tabLst/>
              <a:defRPr/>
            </a:pPr>
            <a:r>
              <a:rPr kumimoji="0" lang="en-US" sz="7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Michigan definition of developmental disability</a:t>
            </a:r>
          </a:p>
          <a:p>
            <a:pPr marL="0" marR="0" lvl="0" indent="0" algn="ctr" defTabSz="786475" rtl="0" eaLnBrk="1" fontAlgn="auto" latinLnBrk="0" hangingPunct="1">
              <a:lnSpc>
                <a:spcPct val="90000"/>
              </a:lnSpc>
              <a:spcBef>
                <a:spcPts val="860"/>
              </a:spcBef>
              <a:spcAft>
                <a:spcPts val="0"/>
              </a:spcAft>
              <a:buClrTx/>
              <a:buSzTx/>
              <a:buFont typeface="Arial" panose="020B0604020202020204" pitchFamily="34" charset="0"/>
              <a:buNone/>
              <a:tabLst/>
              <a:defRPr/>
            </a:pPr>
            <a:r>
              <a:rPr lang="en-US" sz="4800" b="1" noProof="0" dirty="0">
                <a:solidFill>
                  <a:sysClr val="windowText" lastClr="000000"/>
                </a:solidFill>
                <a:latin typeface="Calibri" panose="020F0502020204030204"/>
              </a:rPr>
              <a:t>Mental Health Code (Excerpt)</a:t>
            </a:r>
          </a:p>
          <a:p>
            <a:pPr marL="0" marR="0" lvl="0" indent="0" algn="ctr" defTabSz="786475" rtl="0" eaLnBrk="1" fontAlgn="auto" latinLnBrk="0" hangingPunct="1">
              <a:lnSpc>
                <a:spcPct val="90000"/>
              </a:lnSpc>
              <a:spcBef>
                <a:spcPts val="860"/>
              </a:spcBef>
              <a:spcAft>
                <a:spcPts val="0"/>
              </a:spcAft>
              <a:buClrTx/>
              <a:buSzTx/>
              <a:buFont typeface="Arial" panose="020B0604020202020204" pitchFamily="34" charset="0"/>
              <a:buNone/>
              <a:tabLst/>
              <a:defRPr/>
            </a:pPr>
            <a:r>
              <a:rPr kumimoji="0" lang="en-US" sz="4800" b="1" i="0" u="none" strike="noStrike" kern="1200" cap="none" spc="0" normalizeH="0" baseline="0" dirty="0">
                <a:ln>
                  <a:noFill/>
                </a:ln>
                <a:solidFill>
                  <a:sysClr val="windowText" lastClr="000000"/>
                </a:solidFill>
                <a:effectLst/>
                <a:uLnTx/>
                <a:uFillTx/>
                <a:latin typeface="Calibri" panose="020F0502020204030204"/>
                <a:ea typeface="+mn-ea"/>
                <a:cs typeface="+mn-cs"/>
              </a:rPr>
              <a:t>Act 258 of 1974</a:t>
            </a:r>
            <a:endParaRPr kumimoji="0" lang="en-US" sz="4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786475" rtl="0" eaLnBrk="1" fontAlgn="auto" latinLnBrk="0" hangingPunct="1">
              <a:lnSpc>
                <a:spcPct val="90000"/>
              </a:lnSpc>
              <a:spcBef>
                <a:spcPts val="86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786475" rtl="0" eaLnBrk="1" fontAlgn="auto" latinLnBrk="0" hangingPunct="1">
              <a:lnSpc>
                <a:spcPct val="90000"/>
              </a:lnSpc>
              <a:spcBef>
                <a:spcPts val="86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(26) "Developmental disability" means either of the following:</a:t>
            </a:r>
          </a:p>
          <a:p>
            <a:pPr marL="393238" marR="0" lvl="1" indent="0" algn="l" defTabSz="786475" rtl="0" eaLnBrk="1" fontAlgn="auto" latinLnBrk="0" hangingPunct="1">
              <a:lnSpc>
                <a:spcPct val="90000"/>
              </a:lnSpc>
              <a:spcBef>
                <a:spcPts val="43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 If applied to an individual older than 5 years of age, a severe, chronic condition that meets all of the following requirements:</a:t>
            </a:r>
          </a:p>
          <a:p>
            <a:pPr marL="393238" marR="0" lvl="1" indent="0" algn="l" defTabSz="786475" rtl="0" eaLnBrk="1" fontAlgn="auto" latinLnBrk="0" hangingPunct="1">
              <a:lnSpc>
                <a:spcPct val="90000"/>
              </a:lnSpc>
              <a:spcBef>
                <a:spcPts val="43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a:t>
            </a: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Is attributable to a </a:t>
            </a: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6"/>
              </a:rPr>
              <a:t>mental</a:t>
            </a: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or physical impairment or a combination of </a:t>
            </a: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rId7"/>
              </a:rPr>
              <a:t>mental</a:t>
            </a: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physical impairments.</a:t>
            </a:r>
          </a:p>
          <a:p>
            <a:pPr marL="393238" marR="0" lvl="1" indent="0" algn="l" defTabSz="786475" rtl="0" eaLnBrk="1" fontAlgn="auto" latinLnBrk="0" hangingPunct="1">
              <a:lnSpc>
                <a:spcPct val="90000"/>
              </a:lnSpc>
              <a:spcBef>
                <a:spcPts val="43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(ii) Is manifested before the individual is 22 years old.</a:t>
            </a:r>
          </a:p>
          <a:p>
            <a:pPr marL="393238" marR="0" lvl="1" indent="0" algn="l" defTabSz="786475" rtl="0" eaLnBrk="1" fontAlgn="auto" latinLnBrk="0" hangingPunct="1">
              <a:lnSpc>
                <a:spcPct val="90000"/>
              </a:lnSpc>
              <a:spcBef>
                <a:spcPts val="43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(iii) Is likely to continue indefinitely.</a:t>
            </a:r>
          </a:p>
          <a:p>
            <a:pPr marL="393238" marR="0" lvl="1" indent="0" algn="l" defTabSz="786475" rtl="0" eaLnBrk="1" fontAlgn="auto" latinLnBrk="0" hangingPunct="1">
              <a:lnSpc>
                <a:spcPct val="90000"/>
              </a:lnSpc>
              <a:spcBef>
                <a:spcPts val="43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(iv) Results in substantial functional limitations in 3 or more of the following areas of major life activity:</a:t>
            </a:r>
          </a:p>
          <a:p>
            <a:pPr lvl="2" algn="l"/>
            <a:r>
              <a:rPr kumimoji="0" lang="en-US" sz="4628"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 Self-care.</a:t>
            </a:r>
          </a:p>
          <a:p>
            <a:pPr lvl="2" algn="l"/>
            <a:r>
              <a:rPr kumimoji="0" lang="en-US" sz="4628"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(B) Receptive and expressive language.</a:t>
            </a:r>
          </a:p>
          <a:p>
            <a:pPr lvl="2" algn="l"/>
            <a:r>
              <a:rPr kumimoji="0" lang="en-US" sz="4628"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(C) Learning.</a:t>
            </a:r>
          </a:p>
          <a:p>
            <a:pPr lvl="2" algn="l"/>
            <a:r>
              <a:rPr kumimoji="0" lang="en-US" sz="4628"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(D) Mobility.</a:t>
            </a:r>
          </a:p>
          <a:p>
            <a:pPr lvl="2" algn="l"/>
            <a:r>
              <a:rPr kumimoji="0" lang="en-US" sz="4628"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(E) Self-direction.</a:t>
            </a:r>
          </a:p>
          <a:p>
            <a:pPr lvl="2" algn="l"/>
            <a:r>
              <a:rPr kumimoji="0" lang="en-US" sz="4628"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(F) Capacity for independent living.</a:t>
            </a:r>
          </a:p>
          <a:p>
            <a:pPr lvl="2" algn="l"/>
            <a:r>
              <a:rPr kumimoji="0" lang="en-US" sz="4628"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(G) Economic self-sufficiency.</a:t>
            </a:r>
          </a:p>
          <a:p>
            <a:pPr marL="393238" marR="0" lvl="1" indent="0" algn="l" defTabSz="786475" rtl="0" eaLnBrk="1" fontAlgn="auto" latinLnBrk="0" hangingPunct="1">
              <a:lnSpc>
                <a:spcPct val="90000"/>
              </a:lnSpc>
              <a:spcBef>
                <a:spcPts val="43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 Reflects the individual's need for a combination and sequence of special, interdisciplinary, or generic care, treatment, or other services that are of lifelong or extended duration and are individually planned and coordinated.</a:t>
            </a:r>
          </a:p>
          <a:p>
            <a:pPr marL="393238" marR="0" lvl="1" indent="0" algn="l" defTabSz="786475" rtl="0" eaLnBrk="1" fontAlgn="auto" latinLnBrk="0" hangingPunct="1">
              <a:lnSpc>
                <a:spcPct val="90000"/>
              </a:lnSpc>
              <a:spcBef>
                <a:spcPts val="43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(b) If applied to a minor from birth to 5 years of age, a substantial developmental delay or a specific congenital or acquired condition    with a high probability of resulting in developmental disability as defined in subdivision (a) if services are not provided.</a:t>
            </a:r>
          </a:p>
          <a:p>
            <a:pPr marL="0" marR="0" lvl="0" indent="0" algn="l" defTabSz="786475" rtl="0" eaLnBrk="1" fontAlgn="auto" latinLnBrk="0" hangingPunct="1">
              <a:lnSpc>
                <a:spcPct val="90000"/>
              </a:lnSpc>
              <a:spcBef>
                <a:spcPts val="86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BAE0C0C-BA15-40A3-8AD3-877FD5AFD447}"/>
              </a:ext>
            </a:extLst>
          </p:cNvPr>
          <p:cNvSpPr/>
          <p:nvPr/>
        </p:nvSpPr>
        <p:spPr>
          <a:xfrm>
            <a:off x="6891580" y="6414072"/>
            <a:ext cx="6096000" cy="244682"/>
          </a:xfrm>
          <a:prstGeom prst="rect">
            <a:avLst/>
          </a:prstGeom>
        </p:spPr>
        <p:txBody>
          <a:bodyPr>
            <a:spAutoFit/>
          </a:bodyPr>
          <a:lstStyle/>
          <a:p>
            <a:pPr marL="393238" lvl="1" defTabSz="786475">
              <a:lnSpc>
                <a:spcPct val="90000"/>
              </a:lnSpc>
              <a:spcBef>
                <a:spcPts val="430"/>
              </a:spcBef>
              <a:defRPr/>
            </a:pPr>
            <a:r>
              <a:rPr lang="en-US" sz="1100" dirty="0">
                <a:solidFill>
                  <a:sysClr val="windowText" lastClr="000000"/>
                </a:solidFill>
              </a:rPr>
              <a:t>MCL 330.1100a  Definitions; A to E</a:t>
            </a:r>
          </a:p>
        </p:txBody>
      </p:sp>
      <p:pic>
        <p:nvPicPr>
          <p:cNvPr id="16" name="Graphic 15" descr="Court">
            <a:extLst>
              <a:ext uri="{FF2B5EF4-FFF2-40B4-BE49-F238E27FC236}">
                <a16:creationId xmlns:a16="http://schemas.microsoft.com/office/drawing/2014/main" id="{D996A8D2-84F0-4799-9B84-825DB435A9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0403" y="4307108"/>
            <a:ext cx="914400" cy="914400"/>
          </a:xfrm>
          <a:prstGeom prst="rect">
            <a:avLst/>
          </a:prstGeom>
        </p:spPr>
      </p:pic>
      <p:pic>
        <p:nvPicPr>
          <p:cNvPr id="18" name="Graphic 17" descr="Scales of justice">
            <a:extLst>
              <a:ext uri="{FF2B5EF4-FFF2-40B4-BE49-F238E27FC236}">
                <a16:creationId xmlns:a16="http://schemas.microsoft.com/office/drawing/2014/main" id="{D6FFB58F-19CA-4181-9CA8-6AF46920C4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62797" y="4141446"/>
            <a:ext cx="914400" cy="914400"/>
          </a:xfrm>
          <a:prstGeom prst="rect">
            <a:avLst/>
          </a:prstGeom>
        </p:spPr>
      </p:pic>
    </p:spTree>
    <p:extLst>
      <p:ext uri="{BB962C8B-B14F-4D97-AF65-F5344CB8AC3E}">
        <p14:creationId xmlns:p14="http://schemas.microsoft.com/office/powerpoint/2010/main" val="126339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1489403" y="317712"/>
            <a:ext cx="9501125" cy="1621863"/>
          </a:xfrm>
        </p:spPr>
        <p:txBody>
          <a:bodyPr>
            <a:normAutofit/>
          </a:bodyPr>
          <a:lstStyle/>
          <a:p>
            <a:pPr algn="ctr"/>
            <a:r>
              <a:rPr lang="en-US" b="1" dirty="0">
                <a:solidFill>
                  <a:srgbClr val="1D478A"/>
                </a:solidFill>
                <a:latin typeface="+mn-lt"/>
              </a:rPr>
              <a:t>Advocacy Organization for People With Intellectual/Developmental Disabilities </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3" name="Rectangle 2">
            <a:extLst>
              <a:ext uri="{FF2B5EF4-FFF2-40B4-BE49-F238E27FC236}">
                <a16:creationId xmlns:a16="http://schemas.microsoft.com/office/drawing/2014/main" id="{1E8C1BB2-5C86-42A6-BAE1-C4BABC0CB4B5}"/>
              </a:ext>
            </a:extLst>
          </p:cNvPr>
          <p:cNvSpPr/>
          <p:nvPr/>
        </p:nvSpPr>
        <p:spPr>
          <a:xfrm>
            <a:off x="5081534" y="1993938"/>
            <a:ext cx="1840119" cy="707886"/>
          </a:xfrm>
          <a:prstGeom prst="rect">
            <a:avLst/>
          </a:prstGeom>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Cerebral</a:t>
            </a:r>
            <a:r>
              <a:rPr kumimoji="0" lang="en-US" sz="4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 </a:t>
            </a:r>
            <a:r>
              <a:rPr kumimoji="0" lang="en-US" sz="4000" b="0" i="0" u="none" strike="noStrike" kern="0" cap="none" spc="0" normalizeH="0" baseline="0" noProof="0" dirty="0">
                <a:ln w="0"/>
                <a:solidFill>
                  <a:srgbClr val="C00000"/>
                </a:solidFill>
                <a:effectLst>
                  <a:outerShdw blurRad="38100" dist="25400" dir="5400000" algn="ctr" rotWithShape="0">
                    <a:srgbClr val="6E747A">
                      <a:alpha val="43000"/>
                    </a:srgbClr>
                  </a:outerShdw>
                </a:effectLst>
                <a:uLnTx/>
                <a:uFillTx/>
              </a:rPr>
              <a:t>P</a:t>
            </a:r>
            <a:r>
              <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alsy</a:t>
            </a:r>
          </a:p>
        </p:txBody>
      </p:sp>
      <p:sp>
        <p:nvSpPr>
          <p:cNvPr id="6" name="Rectangle 5">
            <a:extLst>
              <a:ext uri="{FF2B5EF4-FFF2-40B4-BE49-F238E27FC236}">
                <a16:creationId xmlns:a16="http://schemas.microsoft.com/office/drawing/2014/main" id="{129846AA-80C6-4628-9E66-71E931E8AE5E}"/>
              </a:ext>
            </a:extLst>
          </p:cNvPr>
          <p:cNvSpPr/>
          <p:nvPr/>
        </p:nvSpPr>
        <p:spPr>
          <a:xfrm>
            <a:off x="5922173" y="2332379"/>
            <a:ext cx="771493" cy="646331"/>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D</a:t>
            </a:r>
            <a:r>
              <a:rPr kumimoji="0" lang="en-US" sz="3600" b="0" i="0" u="none" strike="noStrike" kern="0" cap="none" spc="0" normalizeH="0" baseline="0" noProof="0" dirty="0">
                <a:ln w="0"/>
                <a:solidFill>
                  <a:srgbClr val="C00000"/>
                </a:solidFill>
                <a:effectLst>
                  <a:outerShdw blurRad="38100" dist="25400" dir="5400000" algn="ctr" rotWithShape="0">
                    <a:srgbClr val="6E747A">
                      <a:alpha val="43000"/>
                    </a:srgbClr>
                  </a:outerShdw>
                </a:effectLst>
                <a:uLnTx/>
                <a:uFillTx/>
              </a:rPr>
              <a:t>e</a:t>
            </a:r>
            <a:r>
              <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af</a:t>
            </a:r>
          </a:p>
        </p:txBody>
      </p:sp>
      <p:sp>
        <p:nvSpPr>
          <p:cNvPr id="14" name="Rectangle 13">
            <a:extLst>
              <a:ext uri="{FF2B5EF4-FFF2-40B4-BE49-F238E27FC236}">
                <a16:creationId xmlns:a16="http://schemas.microsoft.com/office/drawing/2014/main" id="{79713BB5-75C7-4BB5-9A6D-B4ADC166C864}"/>
              </a:ext>
            </a:extLst>
          </p:cNvPr>
          <p:cNvSpPr/>
          <p:nvPr/>
        </p:nvSpPr>
        <p:spPr>
          <a:xfrm>
            <a:off x="5918298" y="2632603"/>
            <a:ext cx="2014461" cy="646331"/>
          </a:xfrm>
          <a:prstGeom prst="rect">
            <a:avLst/>
          </a:prstGeom>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D</a:t>
            </a:r>
            <a:r>
              <a:rPr kumimoji="0" lang="en-US" sz="3600" b="0" i="0" u="none" strike="noStrike" kern="0" cap="none" spc="0" normalizeH="0" baseline="0" noProof="0" dirty="0">
                <a:ln w="0"/>
                <a:solidFill>
                  <a:srgbClr val="C00000"/>
                </a:solidFill>
                <a:effectLst>
                  <a:outerShdw blurRad="38100" dist="25400" dir="5400000" algn="ctr" rotWithShape="0">
                    <a:srgbClr val="6E747A">
                      <a:alpha val="43000"/>
                    </a:srgbClr>
                  </a:outerShdw>
                </a:effectLst>
                <a:uLnTx/>
                <a:uFillTx/>
              </a:rPr>
              <a:t>o</a:t>
            </a:r>
            <a:r>
              <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wn Syndrome</a:t>
            </a:r>
          </a:p>
        </p:txBody>
      </p:sp>
      <p:sp>
        <p:nvSpPr>
          <p:cNvPr id="16" name="Rectangle 15">
            <a:extLst>
              <a:ext uri="{FF2B5EF4-FFF2-40B4-BE49-F238E27FC236}">
                <a16:creationId xmlns:a16="http://schemas.microsoft.com/office/drawing/2014/main" id="{E451F63C-D7B6-46B6-9CC6-FF4AEACA9BDA}"/>
              </a:ext>
            </a:extLst>
          </p:cNvPr>
          <p:cNvSpPr/>
          <p:nvPr/>
        </p:nvSpPr>
        <p:spPr>
          <a:xfrm>
            <a:off x="2809490" y="2947177"/>
            <a:ext cx="6124626" cy="646331"/>
          </a:xfrm>
          <a:prstGeom prst="rect">
            <a:avLst/>
          </a:prstGeom>
          <a:noFill/>
        </p:spPr>
        <p:txBody>
          <a:bodyPr wrap="squar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ADHD Attention-deficit/hy</a:t>
            </a:r>
            <a:r>
              <a:rPr kumimoji="0" lang="en-US" sz="3600" b="0" i="0" u="none" strike="noStrike" kern="0" cap="none" spc="0" normalizeH="0" baseline="0" noProof="0" dirty="0">
                <a:ln w="0"/>
                <a:solidFill>
                  <a:srgbClr val="C00000"/>
                </a:solidFill>
                <a:effectLst>
                  <a:outerShdw blurRad="38100" dist="25400" dir="5400000" algn="ctr" rotWithShape="0">
                    <a:srgbClr val="6E747A">
                      <a:alpha val="43000"/>
                    </a:srgbClr>
                  </a:outerShdw>
                </a:effectLst>
                <a:uLnTx/>
                <a:uFillTx/>
              </a:rPr>
              <a:t>p</a:t>
            </a:r>
            <a:r>
              <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eractivity disorder</a:t>
            </a:r>
          </a:p>
        </p:txBody>
      </p:sp>
      <p:sp>
        <p:nvSpPr>
          <p:cNvPr id="17" name="Rectangle 16">
            <a:extLst>
              <a:ext uri="{FF2B5EF4-FFF2-40B4-BE49-F238E27FC236}">
                <a16:creationId xmlns:a16="http://schemas.microsoft.com/office/drawing/2014/main" id="{1096D38A-F68B-49E7-BA80-876519549DDD}"/>
              </a:ext>
            </a:extLst>
          </p:cNvPr>
          <p:cNvSpPr/>
          <p:nvPr/>
        </p:nvSpPr>
        <p:spPr>
          <a:xfrm>
            <a:off x="6020960" y="3404177"/>
            <a:ext cx="758541" cy="646331"/>
          </a:xfrm>
          <a:prstGeom prst="rect">
            <a:avLst/>
          </a:prstGeom>
          <a:noFill/>
        </p:spPr>
        <p:txBody>
          <a:bodyPr wrap="none" lIns="91440" tIns="45720" rIns="91440" bIns="45720">
            <a:spAutoFit/>
          </a:bodyPr>
          <a:lstStyle/>
          <a:p>
            <a:pPr algn="ctr"/>
            <a:r>
              <a:rPr lang="en-US" sz="2000" b="0" cap="none" spc="0" dirty="0">
                <a:ln w="0"/>
                <a:solidFill>
                  <a:schemeClr val="accent1"/>
                </a:solidFill>
                <a:effectLst>
                  <a:outerShdw blurRad="38100" dist="25400" dir="5400000" algn="ctr" rotWithShape="0">
                    <a:srgbClr val="6E747A">
                      <a:alpha val="43000"/>
                    </a:srgbClr>
                  </a:outerShdw>
                </a:effectLst>
              </a:rPr>
              <a:t>B</a:t>
            </a:r>
            <a:r>
              <a:rPr lang="en-US" sz="3600" b="0" cap="none" spc="0" dirty="0">
                <a:ln w="0"/>
                <a:solidFill>
                  <a:srgbClr val="C00000"/>
                </a:solidFill>
                <a:effectLst>
                  <a:outerShdw blurRad="38100" dist="25400" dir="5400000" algn="ctr" rotWithShape="0">
                    <a:srgbClr val="6E747A">
                      <a:alpha val="43000"/>
                    </a:srgbClr>
                  </a:outerShdw>
                </a:effectLst>
              </a:rPr>
              <a:t>l</a:t>
            </a:r>
            <a:r>
              <a:rPr lang="en-US" sz="2000" b="0" cap="none" spc="0" dirty="0">
                <a:ln w="0"/>
                <a:solidFill>
                  <a:schemeClr val="accent1"/>
                </a:solidFill>
                <a:effectLst>
                  <a:outerShdw blurRad="38100" dist="25400" dir="5400000" algn="ctr" rotWithShape="0">
                    <a:srgbClr val="6E747A">
                      <a:alpha val="43000"/>
                    </a:srgbClr>
                  </a:outerShdw>
                </a:effectLst>
              </a:rPr>
              <a:t>ind</a:t>
            </a:r>
          </a:p>
        </p:txBody>
      </p:sp>
      <p:sp>
        <p:nvSpPr>
          <p:cNvPr id="18" name="Rectangle 17">
            <a:extLst>
              <a:ext uri="{FF2B5EF4-FFF2-40B4-BE49-F238E27FC236}">
                <a16:creationId xmlns:a16="http://schemas.microsoft.com/office/drawing/2014/main" id="{AAA8A182-AD0E-4F8F-8879-8B14AA07FAD3}"/>
              </a:ext>
            </a:extLst>
          </p:cNvPr>
          <p:cNvSpPr/>
          <p:nvPr/>
        </p:nvSpPr>
        <p:spPr>
          <a:xfrm>
            <a:off x="5567946" y="3722721"/>
            <a:ext cx="2467022" cy="646331"/>
          </a:xfrm>
          <a:prstGeom prst="rect">
            <a:avLst/>
          </a:prstGeom>
          <a:noFill/>
        </p:spPr>
        <p:txBody>
          <a:bodyPr wrap="non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Intell</a:t>
            </a:r>
            <a:r>
              <a:rPr kumimoji="0" lang="en-US" sz="3600" b="0" i="0" u="none" strike="noStrike" kern="0" cap="none" spc="0" normalizeH="0" baseline="0" noProof="0" dirty="0">
                <a:ln w="0"/>
                <a:solidFill>
                  <a:srgbClr val="C00000"/>
                </a:solidFill>
                <a:effectLst>
                  <a:outerShdw blurRad="38100" dist="25400" dir="5400000" algn="ctr" rotWithShape="0">
                    <a:srgbClr val="6E747A">
                      <a:alpha val="43000"/>
                    </a:srgbClr>
                  </a:outerShdw>
                </a:effectLst>
                <a:uLnTx/>
                <a:uFillTx/>
              </a:rPr>
              <a:t>e</a:t>
            </a:r>
            <a:r>
              <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rPr>
              <a:t>ctual Disability</a:t>
            </a:r>
          </a:p>
        </p:txBody>
      </p:sp>
      <p:sp>
        <p:nvSpPr>
          <p:cNvPr id="20" name="Rectangle 19">
            <a:extLst>
              <a:ext uri="{FF2B5EF4-FFF2-40B4-BE49-F238E27FC236}">
                <a16:creationId xmlns:a16="http://schemas.microsoft.com/office/drawing/2014/main" id="{BFCA85A9-7952-40BB-89F5-631E27F8DB35}"/>
              </a:ext>
            </a:extLst>
          </p:cNvPr>
          <p:cNvSpPr/>
          <p:nvPr/>
        </p:nvSpPr>
        <p:spPr>
          <a:xfrm rot="1188011">
            <a:off x="8587135" y="4787983"/>
            <a:ext cx="2197078" cy="400110"/>
          </a:xfrm>
          <a:prstGeom prst="rect">
            <a:avLst/>
          </a:prstGeom>
          <a:noFill/>
        </p:spPr>
        <p:txBody>
          <a:bodyPr wrap="squar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0"/>
                <a:effectLst>
                  <a:outerShdw blurRad="38100" dist="25400" dir="5400000" algn="ctr" rotWithShape="0">
                    <a:srgbClr val="6E747A">
                      <a:alpha val="43000"/>
                    </a:srgbClr>
                  </a:outerShdw>
                </a:effectLst>
                <a:uLnTx/>
                <a:uFillTx/>
              </a:rPr>
              <a:t>Autism</a:t>
            </a:r>
          </a:p>
        </p:txBody>
      </p:sp>
      <p:sp>
        <p:nvSpPr>
          <p:cNvPr id="21" name="Rectangle 20">
            <a:extLst>
              <a:ext uri="{FF2B5EF4-FFF2-40B4-BE49-F238E27FC236}">
                <a16:creationId xmlns:a16="http://schemas.microsoft.com/office/drawing/2014/main" id="{AFCD6C3B-0511-4286-91A5-C71EE302C1EC}"/>
              </a:ext>
            </a:extLst>
          </p:cNvPr>
          <p:cNvSpPr/>
          <p:nvPr/>
        </p:nvSpPr>
        <p:spPr>
          <a:xfrm>
            <a:off x="4591153" y="5070055"/>
            <a:ext cx="3746538" cy="400110"/>
          </a:xfrm>
          <a:prstGeom prst="rect">
            <a:avLst/>
          </a:prstGeom>
          <a:noFill/>
        </p:spPr>
        <p:txBody>
          <a:bodyPr wrap="non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0"/>
                <a:solidFill>
                  <a:srgbClr val="96B6E9"/>
                </a:solidFill>
                <a:effectLst>
                  <a:outerShdw blurRad="38100" dist="25400" dir="5400000" algn="ctr" rotWithShape="0">
                    <a:srgbClr val="6E747A">
                      <a:alpha val="43000"/>
                    </a:srgbClr>
                  </a:outerShdw>
                </a:effectLst>
                <a:uLnTx/>
                <a:uFillTx/>
              </a:rPr>
              <a:t>Fetal Alcohol Spectrum Disorders</a:t>
            </a:r>
          </a:p>
        </p:txBody>
      </p:sp>
      <p:sp>
        <p:nvSpPr>
          <p:cNvPr id="22" name="Rectangle 21">
            <a:extLst>
              <a:ext uri="{FF2B5EF4-FFF2-40B4-BE49-F238E27FC236}">
                <a16:creationId xmlns:a16="http://schemas.microsoft.com/office/drawing/2014/main" id="{0F7E8EB1-E269-43F0-81CB-EA1B6949B000}"/>
              </a:ext>
            </a:extLst>
          </p:cNvPr>
          <p:cNvSpPr/>
          <p:nvPr/>
        </p:nvSpPr>
        <p:spPr>
          <a:xfrm rot="1044964">
            <a:off x="1474899" y="3994809"/>
            <a:ext cx="2197078" cy="400110"/>
          </a:xfrm>
          <a:prstGeom prst="rect">
            <a:avLst/>
          </a:prstGeom>
          <a:noFill/>
        </p:spPr>
        <p:txBody>
          <a:bodyPr wrap="squar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0"/>
                <a:solidFill>
                  <a:srgbClr val="96B6E9"/>
                </a:solidFill>
                <a:effectLst>
                  <a:outerShdw blurRad="38100" dist="25400" dir="5400000" algn="ctr" rotWithShape="0">
                    <a:srgbClr val="6E747A">
                      <a:alpha val="43000"/>
                    </a:srgbClr>
                  </a:outerShdw>
                </a:effectLst>
                <a:uLnTx/>
                <a:uFillTx/>
              </a:rPr>
              <a:t>Fragile X</a:t>
            </a:r>
          </a:p>
        </p:txBody>
      </p:sp>
      <p:sp>
        <p:nvSpPr>
          <p:cNvPr id="23" name="Rectangle 22">
            <a:extLst>
              <a:ext uri="{FF2B5EF4-FFF2-40B4-BE49-F238E27FC236}">
                <a16:creationId xmlns:a16="http://schemas.microsoft.com/office/drawing/2014/main" id="{0C31D3EA-C1EB-45F0-9D85-BC98227B1B2B}"/>
              </a:ext>
            </a:extLst>
          </p:cNvPr>
          <p:cNvSpPr/>
          <p:nvPr/>
        </p:nvSpPr>
        <p:spPr>
          <a:xfrm rot="20282753">
            <a:off x="8777955" y="2501768"/>
            <a:ext cx="2715189" cy="400110"/>
          </a:xfrm>
          <a:prstGeom prst="rect">
            <a:avLst/>
          </a:prstGeom>
          <a:noFill/>
        </p:spPr>
        <p:txBody>
          <a:bodyPr wrap="squar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w="0"/>
                <a:solidFill>
                  <a:srgbClr val="96B6E9"/>
                </a:solidFill>
                <a:effectLst>
                  <a:outerShdw blurRad="38100" dist="25400" dir="5400000" algn="ctr" rotWithShape="0">
                    <a:srgbClr val="6E747A">
                      <a:alpha val="43000"/>
                    </a:srgbClr>
                  </a:outerShdw>
                </a:effectLst>
                <a:uLnTx/>
                <a:uFillTx/>
              </a:rPr>
              <a:t>Angelman Syndrome</a:t>
            </a:r>
          </a:p>
        </p:txBody>
      </p:sp>
      <p:sp>
        <p:nvSpPr>
          <p:cNvPr id="24" name="Rectangle 23">
            <a:extLst>
              <a:ext uri="{FF2B5EF4-FFF2-40B4-BE49-F238E27FC236}">
                <a16:creationId xmlns:a16="http://schemas.microsoft.com/office/drawing/2014/main" id="{66D39500-625D-4E1B-BE4A-155136E0AA32}"/>
              </a:ext>
            </a:extLst>
          </p:cNvPr>
          <p:cNvSpPr/>
          <p:nvPr/>
        </p:nvSpPr>
        <p:spPr>
          <a:xfrm rot="20058608">
            <a:off x="296868" y="2989657"/>
            <a:ext cx="2538594" cy="400110"/>
          </a:xfrm>
          <a:prstGeom prst="rect">
            <a:avLst/>
          </a:prstGeom>
          <a:noFill/>
        </p:spPr>
        <p:txBody>
          <a:bodyPr wrap="squar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ln w="0"/>
                <a:solidFill>
                  <a:srgbClr val="4472C4"/>
                </a:solidFill>
                <a:effectLst>
                  <a:outerShdw blurRad="38100" dist="25400" dir="5400000" algn="ctr" rotWithShape="0">
                    <a:srgbClr val="6E747A">
                      <a:alpha val="43000"/>
                    </a:srgbClr>
                  </a:outerShdw>
                </a:effectLst>
              </a:rPr>
              <a:t>Cognitive Impairment</a:t>
            </a:r>
            <a:endParaRPr kumimoji="0" lang="en-US" sz="2000" b="0" i="0" u="none" strike="noStrike" kern="0" cap="none" spc="0" normalizeH="0" baseline="0" noProof="0" dirty="0">
              <a:ln w="0"/>
              <a:solidFill>
                <a:srgbClr val="4472C4"/>
              </a:solidFill>
              <a:effectLst>
                <a:outerShdw blurRad="38100" dist="25400" dir="5400000" algn="ctr" rotWithShape="0">
                  <a:srgbClr val="6E747A">
                    <a:alpha val="43000"/>
                  </a:srgbClr>
                </a:outerShdw>
              </a:effectLst>
              <a:uLnTx/>
              <a:uFillTx/>
            </a:endParaRPr>
          </a:p>
        </p:txBody>
      </p:sp>
      <p:sp>
        <p:nvSpPr>
          <p:cNvPr id="25" name="Rectangle 24">
            <a:extLst>
              <a:ext uri="{FF2B5EF4-FFF2-40B4-BE49-F238E27FC236}">
                <a16:creationId xmlns:a16="http://schemas.microsoft.com/office/drawing/2014/main" id="{72E54101-DA9F-4648-9CA6-81E3799D0C77}"/>
              </a:ext>
            </a:extLst>
          </p:cNvPr>
          <p:cNvSpPr/>
          <p:nvPr/>
        </p:nvSpPr>
        <p:spPr>
          <a:xfrm rot="20901040">
            <a:off x="1065729" y="5072599"/>
            <a:ext cx="2467021" cy="400110"/>
          </a:xfrm>
          <a:prstGeom prst="rect">
            <a:avLst/>
          </a:prstGeom>
          <a:noFill/>
        </p:spPr>
        <p:txBody>
          <a:bodyPr wrap="square" lIns="91440" tIns="45720" rIns="91440" bIns="4572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w="0"/>
                <a:solidFill>
                  <a:srgbClr val="1D478A"/>
                </a:solidFill>
                <a:effectLst>
                  <a:outerShdw blurRad="38100" dist="25400" dir="5400000" algn="ctr" rotWithShape="0">
                    <a:srgbClr val="6E747A">
                      <a:alpha val="43000"/>
                    </a:srgbClr>
                  </a:outerShdw>
                </a:effectLst>
                <a:uLnTx/>
                <a:uFillTx/>
              </a:rPr>
              <a:t>Language Disorders</a:t>
            </a:r>
          </a:p>
        </p:txBody>
      </p:sp>
      <p:pic>
        <p:nvPicPr>
          <p:cNvPr id="29" name="Graphic 28" descr="Deaf">
            <a:extLst>
              <a:ext uri="{FF2B5EF4-FFF2-40B4-BE49-F238E27FC236}">
                <a16:creationId xmlns:a16="http://schemas.microsoft.com/office/drawing/2014/main" id="{157792E3-5C3D-49ED-8844-BF81787870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7645" y="5813126"/>
            <a:ext cx="718147" cy="718147"/>
          </a:xfrm>
          <a:prstGeom prst="rect">
            <a:avLst/>
          </a:prstGeom>
        </p:spPr>
      </p:pic>
      <p:pic>
        <p:nvPicPr>
          <p:cNvPr id="31" name="Graphic 30" descr="Blind">
            <a:extLst>
              <a:ext uri="{FF2B5EF4-FFF2-40B4-BE49-F238E27FC236}">
                <a16:creationId xmlns:a16="http://schemas.microsoft.com/office/drawing/2014/main" id="{B172D0F1-B620-45B6-9866-15D25BB0F6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00776" y="5813126"/>
            <a:ext cx="770916" cy="770916"/>
          </a:xfrm>
          <a:prstGeom prst="rect">
            <a:avLst/>
          </a:prstGeom>
        </p:spPr>
      </p:pic>
      <p:pic>
        <p:nvPicPr>
          <p:cNvPr id="33" name="Graphic 32" descr="Wheelchair Access">
            <a:extLst>
              <a:ext uri="{FF2B5EF4-FFF2-40B4-BE49-F238E27FC236}">
                <a16:creationId xmlns:a16="http://schemas.microsoft.com/office/drawing/2014/main" id="{597DA559-7902-4646-B472-FD1F3C531F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44257" y="5715000"/>
            <a:ext cx="914400" cy="914400"/>
          </a:xfrm>
          <a:prstGeom prst="rect">
            <a:avLst/>
          </a:prstGeom>
        </p:spPr>
      </p:pic>
    </p:spTree>
    <p:extLst>
      <p:ext uri="{BB962C8B-B14F-4D97-AF65-F5344CB8AC3E}">
        <p14:creationId xmlns:p14="http://schemas.microsoft.com/office/powerpoint/2010/main" val="275178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1769829" y="276461"/>
            <a:ext cx="9501125" cy="1621863"/>
          </a:xfrm>
        </p:spPr>
        <p:txBody>
          <a:bodyPr>
            <a:normAutofit/>
          </a:bodyPr>
          <a:lstStyle/>
          <a:p>
            <a:pPr algn="ctr"/>
            <a:r>
              <a:rPr lang="en-US" b="1" dirty="0">
                <a:solidFill>
                  <a:srgbClr val="1D478A"/>
                </a:solidFill>
                <a:latin typeface="+mn-lt"/>
              </a:rPr>
              <a:t>Advocacy Organization for PEOPLE With Intellectual/Developmental Disabilities </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3" name="Rectangle 2">
            <a:extLst>
              <a:ext uri="{FF2B5EF4-FFF2-40B4-BE49-F238E27FC236}">
                <a16:creationId xmlns:a16="http://schemas.microsoft.com/office/drawing/2014/main" id="{25CAB41D-89D9-4B62-8D77-55B2CFEFA94A}"/>
              </a:ext>
            </a:extLst>
          </p:cNvPr>
          <p:cNvSpPr/>
          <p:nvPr/>
        </p:nvSpPr>
        <p:spPr>
          <a:xfrm>
            <a:off x="2655624" y="2238397"/>
            <a:ext cx="5762090" cy="707886"/>
          </a:xfrm>
          <a:prstGeom prst="rect">
            <a:avLst/>
          </a:prstGeom>
          <a:noFill/>
        </p:spPr>
        <p:txBody>
          <a:bodyPr wrap="square" lIns="91440" tIns="45720" rIns="91440" bIns="45720">
            <a:spAutoFit/>
          </a:bodyPr>
          <a:lstStyle/>
          <a:p>
            <a:pPr algn="ctr"/>
            <a:r>
              <a:rPr lang="en-U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Presume Competence</a:t>
            </a:r>
          </a:p>
        </p:txBody>
      </p:sp>
      <p:sp>
        <p:nvSpPr>
          <p:cNvPr id="19" name="Rectangle 18">
            <a:extLst>
              <a:ext uri="{FF2B5EF4-FFF2-40B4-BE49-F238E27FC236}">
                <a16:creationId xmlns:a16="http://schemas.microsoft.com/office/drawing/2014/main" id="{19DFD259-FCCE-47A4-92EA-4DBA5CEFB702}"/>
              </a:ext>
            </a:extLst>
          </p:cNvPr>
          <p:cNvSpPr/>
          <p:nvPr/>
        </p:nvSpPr>
        <p:spPr>
          <a:xfrm>
            <a:off x="1921844" y="4822552"/>
            <a:ext cx="7529625" cy="769441"/>
          </a:xfrm>
          <a:prstGeom prst="rect">
            <a:avLst/>
          </a:prstGeom>
          <a:noFill/>
        </p:spPr>
        <p:txBody>
          <a:bodyPr wrap="none" lIns="91440" tIns="45720" rIns="91440" bIns="45720">
            <a:spAutoFit/>
          </a:bodyPr>
          <a:lstStyle/>
          <a:p>
            <a:pPr algn="ctr"/>
            <a:r>
              <a:rPr lang="en-US" sz="4400" b="1" dirty="0">
                <a:ln w="6600">
                  <a:solidFill>
                    <a:schemeClr val="accent2"/>
                  </a:solidFill>
                  <a:prstDash val="solid"/>
                </a:ln>
                <a:solidFill>
                  <a:srgbClr val="FF0000"/>
                </a:solidFill>
                <a:effectLst>
                  <a:outerShdw dist="38100" dir="2700000" algn="tl" rotWithShape="0">
                    <a:schemeClr val="accent2"/>
                  </a:outerShdw>
                </a:effectLst>
              </a:rPr>
              <a:t>Nothing About Me Without Me</a:t>
            </a:r>
          </a:p>
        </p:txBody>
      </p:sp>
      <p:sp>
        <p:nvSpPr>
          <p:cNvPr id="20" name="Rectangle 19">
            <a:extLst>
              <a:ext uri="{FF2B5EF4-FFF2-40B4-BE49-F238E27FC236}">
                <a16:creationId xmlns:a16="http://schemas.microsoft.com/office/drawing/2014/main" id="{CEDF9140-C411-4809-AF40-A20D25E0D4FA}"/>
              </a:ext>
            </a:extLst>
          </p:cNvPr>
          <p:cNvSpPr/>
          <p:nvPr/>
        </p:nvSpPr>
        <p:spPr>
          <a:xfrm>
            <a:off x="243261" y="2940244"/>
            <a:ext cx="315830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Human Rights</a:t>
            </a:r>
          </a:p>
        </p:txBody>
      </p:sp>
      <p:sp>
        <p:nvSpPr>
          <p:cNvPr id="21" name="Rectangle 20">
            <a:extLst>
              <a:ext uri="{FF2B5EF4-FFF2-40B4-BE49-F238E27FC236}">
                <a16:creationId xmlns:a16="http://schemas.microsoft.com/office/drawing/2014/main" id="{D675F9AA-5BD5-42BE-987E-6424B5031BB5}"/>
              </a:ext>
            </a:extLst>
          </p:cNvPr>
          <p:cNvSpPr/>
          <p:nvPr/>
        </p:nvSpPr>
        <p:spPr>
          <a:xfrm>
            <a:off x="8161094" y="3019707"/>
            <a:ext cx="2505878"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Civil Rights</a:t>
            </a:r>
          </a:p>
        </p:txBody>
      </p:sp>
      <p:sp>
        <p:nvSpPr>
          <p:cNvPr id="22" name="Rectangle 21">
            <a:extLst>
              <a:ext uri="{FF2B5EF4-FFF2-40B4-BE49-F238E27FC236}">
                <a16:creationId xmlns:a16="http://schemas.microsoft.com/office/drawing/2014/main" id="{AC42F06D-9350-4703-98E3-03353B1CF837}"/>
              </a:ext>
            </a:extLst>
          </p:cNvPr>
          <p:cNvSpPr/>
          <p:nvPr/>
        </p:nvSpPr>
        <p:spPr>
          <a:xfrm>
            <a:off x="3584499" y="3493762"/>
            <a:ext cx="4012829" cy="707886"/>
          </a:xfrm>
          <a:prstGeom prst="rect">
            <a:avLst/>
          </a:prstGeom>
          <a:noFill/>
        </p:spPr>
        <p:txBody>
          <a:bodyPr wrap="none" lIns="91440" tIns="45720" rIns="91440" bIns="45720">
            <a:spAutoFit/>
          </a:bodyPr>
          <a:lstStyle/>
          <a:p>
            <a:pPr algn="ctr"/>
            <a:r>
              <a:rPr lang="en-US" sz="4000" b="1" dirty="0">
                <a:ln w="12700" cmpd="sng">
                  <a:solidFill>
                    <a:schemeClr val="accent6">
                      <a:lumMod val="60000"/>
                      <a:lumOff val="40000"/>
                    </a:schemeClr>
                  </a:solidFill>
                  <a:prstDash val="solid"/>
                </a:ln>
                <a:solidFill>
                  <a:schemeClr val="accent6">
                    <a:lumMod val="60000"/>
                    <a:lumOff val="40000"/>
                  </a:schemeClr>
                </a:solidFill>
              </a:rPr>
              <a:t>The Dignity to Fail</a:t>
            </a:r>
          </a:p>
        </p:txBody>
      </p:sp>
    </p:spTree>
    <p:extLst>
      <p:ext uri="{BB962C8B-B14F-4D97-AF65-F5344CB8AC3E}">
        <p14:creationId xmlns:p14="http://schemas.microsoft.com/office/powerpoint/2010/main" val="412086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1081068" y="195184"/>
            <a:ext cx="9501125" cy="1621863"/>
          </a:xfrm>
        </p:spPr>
        <p:txBody>
          <a:bodyPr>
            <a:normAutofit/>
          </a:bodyPr>
          <a:lstStyle/>
          <a:p>
            <a:r>
              <a:rPr lang="en-US" sz="5400" b="1" dirty="0">
                <a:solidFill>
                  <a:srgbClr val="1D478A"/>
                </a:solidFill>
                <a:latin typeface="+mn-lt"/>
              </a:rPr>
              <a:t>What We do……..</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6" name="TextBox 5">
            <a:extLst>
              <a:ext uri="{FF2B5EF4-FFF2-40B4-BE49-F238E27FC236}">
                <a16:creationId xmlns:a16="http://schemas.microsoft.com/office/drawing/2014/main" id="{D96D179C-4E3C-4D01-80BC-F2E0C350764E}"/>
              </a:ext>
            </a:extLst>
          </p:cNvPr>
          <p:cNvSpPr txBox="1"/>
          <p:nvPr/>
        </p:nvSpPr>
        <p:spPr>
          <a:xfrm>
            <a:off x="2373041" y="2103457"/>
            <a:ext cx="6671300" cy="3354765"/>
          </a:xfrm>
          <a:prstGeom prst="rect">
            <a:avLst/>
          </a:prstGeom>
          <a:noFill/>
        </p:spPr>
        <p:txBody>
          <a:bodyPr wrap="square" rtlCol="0">
            <a:spAutoFit/>
          </a:bodyPr>
          <a:lstStyle/>
          <a:p>
            <a:r>
              <a:rPr lang="en-US" sz="2800" b="1" dirty="0"/>
              <a:t>Complex Systems Navigation/Advocacy: </a:t>
            </a:r>
          </a:p>
          <a:p>
            <a:endParaRPr lang="en-US" dirty="0"/>
          </a:p>
          <a:p>
            <a:pPr marL="285750" indent="-285750">
              <a:buFont typeface="Arial" panose="020B0604020202020204" pitchFamily="34" charset="0"/>
              <a:buChar char="•"/>
            </a:pPr>
            <a:r>
              <a:rPr lang="en-US" sz="2000" b="1" dirty="0">
                <a:solidFill>
                  <a:srgbClr val="C00000"/>
                </a:solidFill>
              </a:rPr>
              <a:t>Social Security Administration – SSA</a:t>
            </a:r>
          </a:p>
          <a:p>
            <a:pPr marL="285750" indent="-285750">
              <a:buFont typeface="Arial" panose="020B0604020202020204" pitchFamily="34" charset="0"/>
              <a:buChar char="•"/>
            </a:pPr>
            <a:r>
              <a:rPr lang="en-US" sz="2000" b="1" dirty="0">
                <a:solidFill>
                  <a:srgbClr val="1D478A"/>
                </a:solidFill>
              </a:rPr>
              <a:t>Department of Health and Human Services – MDHHS</a:t>
            </a:r>
          </a:p>
          <a:p>
            <a:pPr marL="285750" indent="-285750">
              <a:buFont typeface="Arial" panose="020B0604020202020204" pitchFamily="34" charset="0"/>
              <a:buChar char="•"/>
            </a:pPr>
            <a:r>
              <a:rPr lang="en-US" sz="2000" b="1" dirty="0">
                <a:solidFill>
                  <a:srgbClr val="C00000"/>
                </a:solidFill>
              </a:rPr>
              <a:t>Medicaid/Medicare - MA</a:t>
            </a:r>
          </a:p>
          <a:p>
            <a:pPr marL="285750" indent="-285750">
              <a:buFont typeface="Arial" panose="020B0604020202020204" pitchFamily="34" charset="0"/>
              <a:buChar char="•"/>
            </a:pPr>
            <a:r>
              <a:rPr lang="en-US" sz="2000" b="1" dirty="0">
                <a:solidFill>
                  <a:srgbClr val="1D478A"/>
                </a:solidFill>
              </a:rPr>
              <a:t>Michigan Rehabilitation Services – MRS</a:t>
            </a:r>
          </a:p>
          <a:p>
            <a:pPr marL="285750" indent="-285750">
              <a:buFont typeface="Arial" panose="020B0604020202020204" pitchFamily="34" charset="0"/>
              <a:buChar char="•"/>
            </a:pPr>
            <a:r>
              <a:rPr lang="en-US" sz="2000" b="1" dirty="0">
                <a:solidFill>
                  <a:schemeClr val="accent6">
                    <a:lumMod val="75000"/>
                  </a:schemeClr>
                </a:solidFill>
              </a:rPr>
              <a:t>Community Mental Health - CMH</a:t>
            </a:r>
          </a:p>
          <a:p>
            <a:pPr marL="285750" indent="-285750">
              <a:buFont typeface="Arial" panose="020B0604020202020204" pitchFamily="34" charset="0"/>
              <a:buChar char="•"/>
            </a:pPr>
            <a:r>
              <a:rPr lang="en-US" sz="2000" b="1" dirty="0">
                <a:solidFill>
                  <a:srgbClr val="1D478A"/>
                </a:solidFill>
              </a:rPr>
              <a:t>Education </a:t>
            </a:r>
          </a:p>
          <a:p>
            <a:pPr marL="285750" indent="-285750">
              <a:buFont typeface="Arial" panose="020B0604020202020204" pitchFamily="34" charset="0"/>
              <a:buChar char="•"/>
            </a:pPr>
            <a:r>
              <a:rPr lang="en-US" sz="2000" b="1" dirty="0">
                <a:solidFill>
                  <a:schemeClr val="accent6">
                    <a:lumMod val="50000"/>
                  </a:schemeClr>
                </a:solidFill>
              </a:rPr>
              <a:t>Special Needs Trusts – Trust Management</a:t>
            </a:r>
          </a:p>
          <a:p>
            <a:endParaRPr lang="en-US" dirty="0"/>
          </a:p>
        </p:txBody>
      </p:sp>
      <p:pic>
        <p:nvPicPr>
          <p:cNvPr id="5" name="Graphic 4" descr="City">
            <a:extLst>
              <a:ext uri="{FF2B5EF4-FFF2-40B4-BE49-F238E27FC236}">
                <a16:creationId xmlns:a16="http://schemas.microsoft.com/office/drawing/2014/main" id="{6575DFC4-0B4F-4DEB-8B5B-0FA07438D4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59097" y="5970725"/>
            <a:ext cx="914400" cy="914400"/>
          </a:xfrm>
          <a:prstGeom prst="rect">
            <a:avLst/>
          </a:prstGeom>
        </p:spPr>
      </p:pic>
      <p:pic>
        <p:nvPicPr>
          <p:cNvPr id="13" name="Graphic 12" descr="City">
            <a:extLst>
              <a:ext uri="{FF2B5EF4-FFF2-40B4-BE49-F238E27FC236}">
                <a16:creationId xmlns:a16="http://schemas.microsoft.com/office/drawing/2014/main" id="{21FDD844-EE3B-495A-8997-9BA90F5EC2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53589" y="5992292"/>
            <a:ext cx="914400" cy="914400"/>
          </a:xfrm>
          <a:prstGeom prst="rect">
            <a:avLst/>
          </a:prstGeom>
        </p:spPr>
      </p:pic>
      <p:pic>
        <p:nvPicPr>
          <p:cNvPr id="14" name="Graphic 13" descr="City">
            <a:extLst>
              <a:ext uri="{FF2B5EF4-FFF2-40B4-BE49-F238E27FC236}">
                <a16:creationId xmlns:a16="http://schemas.microsoft.com/office/drawing/2014/main" id="{B3FB6C7B-FF8D-437F-AEDB-6229EAD4F7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37455" y="5991196"/>
            <a:ext cx="914400" cy="914400"/>
          </a:xfrm>
          <a:prstGeom prst="rect">
            <a:avLst/>
          </a:prstGeom>
        </p:spPr>
      </p:pic>
      <p:pic>
        <p:nvPicPr>
          <p:cNvPr id="16" name="Graphic 15" descr="City">
            <a:extLst>
              <a:ext uri="{FF2B5EF4-FFF2-40B4-BE49-F238E27FC236}">
                <a16:creationId xmlns:a16="http://schemas.microsoft.com/office/drawing/2014/main" id="{608AD3A7-D090-49C5-B280-F6592FFD50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28490" y="5983243"/>
            <a:ext cx="914400" cy="914400"/>
          </a:xfrm>
          <a:prstGeom prst="rect">
            <a:avLst/>
          </a:prstGeom>
        </p:spPr>
      </p:pic>
      <p:pic>
        <p:nvPicPr>
          <p:cNvPr id="17" name="Graphic 16" descr="City">
            <a:extLst>
              <a:ext uri="{FF2B5EF4-FFF2-40B4-BE49-F238E27FC236}">
                <a16:creationId xmlns:a16="http://schemas.microsoft.com/office/drawing/2014/main" id="{2D77EFFD-5528-4F6E-99B8-85039A8E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5287" y="5980765"/>
            <a:ext cx="914400" cy="914400"/>
          </a:xfrm>
          <a:prstGeom prst="rect">
            <a:avLst/>
          </a:prstGeom>
        </p:spPr>
      </p:pic>
      <p:pic>
        <p:nvPicPr>
          <p:cNvPr id="18" name="Graphic 17" descr="City">
            <a:extLst>
              <a:ext uri="{FF2B5EF4-FFF2-40B4-BE49-F238E27FC236}">
                <a16:creationId xmlns:a16="http://schemas.microsoft.com/office/drawing/2014/main" id="{67FC52C8-8EE0-4DF3-9CF2-7068BF0979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0469" y="5980765"/>
            <a:ext cx="914400" cy="914400"/>
          </a:xfrm>
          <a:prstGeom prst="rect">
            <a:avLst/>
          </a:prstGeom>
        </p:spPr>
      </p:pic>
    </p:spTree>
    <p:extLst>
      <p:ext uri="{BB962C8B-B14F-4D97-AF65-F5344CB8AC3E}">
        <p14:creationId xmlns:p14="http://schemas.microsoft.com/office/powerpoint/2010/main" val="289299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1011563" y="202768"/>
            <a:ext cx="9501125" cy="1621863"/>
          </a:xfrm>
        </p:spPr>
        <p:txBody>
          <a:bodyPr>
            <a:normAutofit/>
          </a:bodyPr>
          <a:lstStyle/>
          <a:p>
            <a:r>
              <a:rPr lang="en-US" sz="5400" b="1" dirty="0">
                <a:solidFill>
                  <a:srgbClr val="1D478A"/>
                </a:solidFill>
                <a:latin typeface="+mn-lt"/>
              </a:rPr>
              <a:t>				</a:t>
            </a:r>
            <a:r>
              <a:rPr lang="en-US" sz="6000" b="1" dirty="0">
                <a:solidFill>
                  <a:srgbClr val="1D478A"/>
                </a:solidFill>
                <a:latin typeface="+mn-lt"/>
              </a:rPr>
              <a:t>WIPA</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6" name="TextBox 5">
            <a:extLst>
              <a:ext uri="{FF2B5EF4-FFF2-40B4-BE49-F238E27FC236}">
                <a16:creationId xmlns:a16="http://schemas.microsoft.com/office/drawing/2014/main" id="{D96D179C-4E3C-4D01-80BC-F2E0C350764E}"/>
              </a:ext>
            </a:extLst>
          </p:cNvPr>
          <p:cNvSpPr txBox="1"/>
          <p:nvPr/>
        </p:nvSpPr>
        <p:spPr>
          <a:xfrm>
            <a:off x="1515349" y="1717104"/>
            <a:ext cx="6671300" cy="1569660"/>
          </a:xfrm>
          <a:prstGeom prst="rect">
            <a:avLst/>
          </a:prstGeom>
          <a:noFill/>
        </p:spPr>
        <p:txBody>
          <a:bodyPr wrap="square" rtlCol="0">
            <a:spAutoFit/>
          </a:bodyPr>
          <a:lstStyle/>
          <a:p>
            <a:endParaRPr lang="en-US" sz="2400" b="1" dirty="0">
              <a:solidFill>
                <a:srgbClr val="C00000"/>
              </a:solidFill>
            </a:endParaRPr>
          </a:p>
          <a:p>
            <a:r>
              <a:rPr lang="en-US" sz="2400" b="1" dirty="0">
                <a:solidFill>
                  <a:srgbClr val="C00000"/>
                </a:solidFill>
              </a:rPr>
              <a:t>Social Security Administration – SSA</a:t>
            </a:r>
          </a:p>
          <a:p>
            <a:r>
              <a:rPr lang="en-US" sz="2400" b="1" dirty="0">
                <a:solidFill>
                  <a:srgbClr val="C00000"/>
                </a:solidFill>
              </a:rPr>
              <a:t>Work Incentives Planning and Assistance Grant. </a:t>
            </a:r>
          </a:p>
          <a:p>
            <a:endParaRPr lang="en-US" sz="2400" dirty="0"/>
          </a:p>
        </p:txBody>
      </p:sp>
      <p:sp>
        <p:nvSpPr>
          <p:cNvPr id="3" name="Rectangle 2">
            <a:extLst>
              <a:ext uri="{FF2B5EF4-FFF2-40B4-BE49-F238E27FC236}">
                <a16:creationId xmlns:a16="http://schemas.microsoft.com/office/drawing/2014/main" id="{E0C5D145-CECD-4DAC-9F3A-881E564E27BA}"/>
              </a:ext>
            </a:extLst>
          </p:cNvPr>
          <p:cNvSpPr/>
          <p:nvPr/>
        </p:nvSpPr>
        <p:spPr>
          <a:xfrm>
            <a:off x="1515349" y="3093763"/>
            <a:ext cx="10397799" cy="1077218"/>
          </a:xfrm>
          <a:prstGeom prst="rect">
            <a:avLst/>
          </a:prstGeom>
        </p:spPr>
        <p:txBody>
          <a:bodyPr wrap="square">
            <a:spAutoFit/>
          </a:bodyPr>
          <a:lstStyle/>
          <a:p>
            <a:r>
              <a:rPr lang="en-US" sz="1600" b="0" i="0" dirty="0">
                <a:solidFill>
                  <a:srgbClr val="000000"/>
                </a:solidFill>
                <a:effectLst/>
                <a:latin typeface="Gudea"/>
              </a:rPr>
              <a:t>WIPA is a step by step process to assist people with disabilities, receiving benefits from Social Security, with understanding how employment will affect their Medicare, Medicaid, Supplemental Security Income (SSI), Social Security Disability Insurance (SSDI) and other benefits they may receive. WIPA also helps beneficiaries to understand how they can increase their financial independence.</a:t>
            </a:r>
            <a:endParaRPr lang="en-US" sz="1600" dirty="0"/>
          </a:p>
        </p:txBody>
      </p:sp>
      <p:sp>
        <p:nvSpPr>
          <p:cNvPr id="5" name="Rectangle 4">
            <a:extLst>
              <a:ext uri="{FF2B5EF4-FFF2-40B4-BE49-F238E27FC236}">
                <a16:creationId xmlns:a16="http://schemas.microsoft.com/office/drawing/2014/main" id="{CA4F6597-1E44-4DA2-9A5F-8AA393384043}"/>
              </a:ext>
            </a:extLst>
          </p:cNvPr>
          <p:cNvSpPr/>
          <p:nvPr/>
        </p:nvSpPr>
        <p:spPr>
          <a:xfrm>
            <a:off x="4277532" y="4355025"/>
            <a:ext cx="6032715" cy="2585323"/>
          </a:xfrm>
          <a:prstGeom prst="rect">
            <a:avLst/>
          </a:prstGeom>
        </p:spPr>
        <p:txBody>
          <a:bodyPr wrap="square" numCol="2">
            <a:spAutoFit/>
          </a:bodyPr>
          <a:lstStyle/>
          <a:p>
            <a:pPr fontAlgn="base">
              <a:buFont typeface="Arial" panose="020B0604020202020204" pitchFamily="34" charset="0"/>
              <a:buChar char="•"/>
            </a:pPr>
            <a:r>
              <a:rPr lang="en-US" dirty="0">
                <a:solidFill>
                  <a:srgbClr val="000000"/>
                </a:solidFill>
                <a:latin typeface="inherit"/>
              </a:rPr>
              <a:t>Supplemental Security        Income (SSI) cash benefits</a:t>
            </a:r>
            <a:endParaRPr lang="en-US" dirty="0">
              <a:solidFill>
                <a:srgbClr val="4A4A4A"/>
              </a:solidFill>
              <a:latin typeface="inherit"/>
            </a:endParaRPr>
          </a:p>
          <a:p>
            <a:pPr fontAlgn="base">
              <a:buFont typeface="Arial" panose="020B0604020202020204" pitchFamily="34" charset="0"/>
              <a:buChar char="•"/>
            </a:pPr>
            <a:r>
              <a:rPr lang="en-US" dirty="0">
                <a:solidFill>
                  <a:srgbClr val="000000"/>
                </a:solidFill>
                <a:latin typeface="inherit"/>
              </a:rPr>
              <a:t>Social Security Disability Insurance (SSDI) cash benefits</a:t>
            </a:r>
            <a:endParaRPr lang="en-US" dirty="0">
              <a:solidFill>
                <a:srgbClr val="4A4A4A"/>
              </a:solidFill>
              <a:latin typeface="inherit"/>
            </a:endParaRPr>
          </a:p>
          <a:p>
            <a:pPr fontAlgn="base">
              <a:buFont typeface="Arial" panose="020B0604020202020204" pitchFamily="34" charset="0"/>
              <a:buChar char="•"/>
            </a:pPr>
            <a:r>
              <a:rPr lang="en-US" dirty="0">
                <a:solidFill>
                  <a:srgbClr val="000000"/>
                </a:solidFill>
                <a:latin typeface="inherit"/>
              </a:rPr>
              <a:t>Medicare</a:t>
            </a:r>
            <a:endParaRPr lang="en-US" dirty="0">
              <a:solidFill>
                <a:srgbClr val="4A4A4A"/>
              </a:solidFill>
              <a:latin typeface="inherit"/>
            </a:endParaRPr>
          </a:p>
          <a:p>
            <a:pPr fontAlgn="base">
              <a:buFont typeface="Arial" panose="020B0604020202020204" pitchFamily="34" charset="0"/>
              <a:buChar char="•"/>
            </a:pPr>
            <a:r>
              <a:rPr lang="en-US" dirty="0">
                <a:solidFill>
                  <a:srgbClr val="000000"/>
                </a:solidFill>
                <a:latin typeface="inherit"/>
              </a:rPr>
              <a:t>Medicaid</a:t>
            </a:r>
            <a:endParaRPr lang="en-US" dirty="0">
              <a:solidFill>
                <a:srgbClr val="4A4A4A"/>
              </a:solidFill>
              <a:latin typeface="inherit"/>
            </a:endParaRPr>
          </a:p>
          <a:p>
            <a:pPr fontAlgn="base">
              <a:buFont typeface="Arial" panose="020B0604020202020204" pitchFamily="34" charset="0"/>
              <a:buChar char="•"/>
            </a:pPr>
            <a:endParaRPr lang="en-US" dirty="0">
              <a:solidFill>
                <a:srgbClr val="000000"/>
              </a:solidFill>
              <a:latin typeface="inherit"/>
            </a:endParaRPr>
          </a:p>
          <a:p>
            <a:pPr fontAlgn="base"/>
            <a:endParaRPr lang="en-US" dirty="0">
              <a:solidFill>
                <a:srgbClr val="1D478A"/>
              </a:solidFill>
              <a:latin typeface="inherit"/>
            </a:endParaRPr>
          </a:p>
          <a:p>
            <a:pPr fontAlgn="base">
              <a:buFont typeface="Arial" panose="020B0604020202020204" pitchFamily="34" charset="0"/>
              <a:buChar char="•"/>
            </a:pPr>
            <a:endParaRPr lang="en-US" dirty="0">
              <a:solidFill>
                <a:srgbClr val="000000"/>
              </a:solidFill>
              <a:latin typeface="inherit"/>
            </a:endParaRPr>
          </a:p>
          <a:p>
            <a:pPr fontAlgn="base">
              <a:buFont typeface="Arial" panose="020B0604020202020204" pitchFamily="34" charset="0"/>
              <a:buChar char="•"/>
            </a:pPr>
            <a:r>
              <a:rPr lang="en-US" dirty="0">
                <a:solidFill>
                  <a:srgbClr val="000000"/>
                </a:solidFill>
                <a:latin typeface="inherit"/>
              </a:rPr>
              <a:t>Other Health or Disability Insurance</a:t>
            </a:r>
          </a:p>
          <a:p>
            <a:pPr fontAlgn="base">
              <a:buFont typeface="Arial" panose="020B0604020202020204" pitchFamily="34" charset="0"/>
              <a:buChar char="•"/>
            </a:pPr>
            <a:r>
              <a:rPr lang="en-US" dirty="0">
                <a:solidFill>
                  <a:srgbClr val="000000"/>
                </a:solidFill>
                <a:latin typeface="inherit"/>
              </a:rPr>
              <a:t>Unemployment Benefits</a:t>
            </a:r>
            <a:endParaRPr lang="en-US" dirty="0">
              <a:solidFill>
                <a:srgbClr val="4A4A4A"/>
              </a:solidFill>
              <a:latin typeface="inherit"/>
            </a:endParaRPr>
          </a:p>
          <a:p>
            <a:pPr fontAlgn="base">
              <a:buFont typeface="Arial" panose="020B0604020202020204" pitchFamily="34" charset="0"/>
              <a:buChar char="•"/>
            </a:pPr>
            <a:r>
              <a:rPr lang="en-US" dirty="0">
                <a:solidFill>
                  <a:srgbClr val="000000"/>
                </a:solidFill>
                <a:latin typeface="inherit"/>
              </a:rPr>
              <a:t>Veterans Benefits</a:t>
            </a:r>
            <a:endParaRPr lang="en-US" dirty="0">
              <a:solidFill>
                <a:srgbClr val="4A4A4A"/>
              </a:solidFill>
              <a:latin typeface="inherit"/>
            </a:endParaRPr>
          </a:p>
          <a:p>
            <a:pPr fontAlgn="base">
              <a:buFont typeface="Arial" panose="020B0604020202020204" pitchFamily="34" charset="0"/>
              <a:buChar char="•"/>
            </a:pPr>
            <a:r>
              <a:rPr lang="en-US" dirty="0">
                <a:solidFill>
                  <a:srgbClr val="000000"/>
                </a:solidFill>
                <a:latin typeface="inherit"/>
              </a:rPr>
              <a:t>Housing Subsidies</a:t>
            </a:r>
            <a:endParaRPr lang="en-US" dirty="0">
              <a:solidFill>
                <a:srgbClr val="4A4A4A"/>
              </a:solidFill>
              <a:latin typeface="inherit"/>
            </a:endParaRPr>
          </a:p>
          <a:p>
            <a:pPr fontAlgn="base">
              <a:buFont typeface="Arial" panose="020B0604020202020204" pitchFamily="34" charset="0"/>
              <a:buChar char="•"/>
            </a:pPr>
            <a:r>
              <a:rPr lang="en-US" dirty="0">
                <a:solidFill>
                  <a:srgbClr val="000000"/>
                </a:solidFill>
                <a:latin typeface="inherit"/>
              </a:rPr>
              <a:t>Food Assistance</a:t>
            </a:r>
            <a:endParaRPr lang="en-US" dirty="0">
              <a:solidFill>
                <a:srgbClr val="4A4A4A"/>
              </a:solidFill>
              <a:latin typeface="inherit"/>
            </a:endParaRPr>
          </a:p>
        </p:txBody>
      </p:sp>
      <p:pic>
        <p:nvPicPr>
          <p:cNvPr id="13" name="Graphic 12" descr="Magnifying glass">
            <a:extLst>
              <a:ext uri="{FF2B5EF4-FFF2-40B4-BE49-F238E27FC236}">
                <a16:creationId xmlns:a16="http://schemas.microsoft.com/office/drawing/2014/main" id="{4684650B-C5F3-4D57-830F-7E4C1CEF99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37304" y="1580024"/>
            <a:ext cx="596356" cy="596356"/>
          </a:xfrm>
          <a:prstGeom prst="rect">
            <a:avLst/>
          </a:prstGeom>
        </p:spPr>
      </p:pic>
      <p:pic>
        <p:nvPicPr>
          <p:cNvPr id="16" name="Graphic 15" descr="Detective">
            <a:extLst>
              <a:ext uri="{FF2B5EF4-FFF2-40B4-BE49-F238E27FC236}">
                <a16:creationId xmlns:a16="http://schemas.microsoft.com/office/drawing/2014/main" id="{183B77F3-F760-4584-A486-409F4B1A2C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00110" y="1541368"/>
            <a:ext cx="914400" cy="914400"/>
          </a:xfrm>
          <a:prstGeom prst="rect">
            <a:avLst/>
          </a:prstGeom>
        </p:spPr>
      </p:pic>
      <p:sp>
        <p:nvSpPr>
          <p:cNvPr id="17" name="TextBox 16">
            <a:extLst>
              <a:ext uri="{FF2B5EF4-FFF2-40B4-BE49-F238E27FC236}">
                <a16:creationId xmlns:a16="http://schemas.microsoft.com/office/drawing/2014/main" id="{EDBDD694-E688-4286-85F6-B0BD6E3B6EE3}"/>
              </a:ext>
            </a:extLst>
          </p:cNvPr>
          <p:cNvSpPr txBox="1"/>
          <p:nvPr/>
        </p:nvSpPr>
        <p:spPr>
          <a:xfrm>
            <a:off x="480104" y="5486085"/>
            <a:ext cx="3263201" cy="369332"/>
          </a:xfrm>
          <a:prstGeom prst="rect">
            <a:avLst/>
          </a:prstGeom>
          <a:noFill/>
        </p:spPr>
        <p:txBody>
          <a:bodyPr wrap="none" rtlCol="0">
            <a:spAutoFit/>
          </a:bodyPr>
          <a:lstStyle/>
          <a:p>
            <a:r>
              <a:rPr lang="en-US" i="1" dirty="0">
                <a:solidFill>
                  <a:srgbClr val="1D478A"/>
                </a:solidFill>
              </a:rPr>
              <a:t>In 2022 ACA had 311 WIPA Cases</a:t>
            </a:r>
          </a:p>
        </p:txBody>
      </p:sp>
    </p:spTree>
    <p:extLst>
      <p:ext uri="{BB962C8B-B14F-4D97-AF65-F5344CB8AC3E}">
        <p14:creationId xmlns:p14="http://schemas.microsoft.com/office/powerpoint/2010/main" val="80096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CF7F-0E7E-47A9-89FD-DD43B1D7A0DE}"/>
              </a:ext>
            </a:extLst>
          </p:cNvPr>
          <p:cNvSpPr>
            <a:spLocks noGrp="1"/>
          </p:cNvSpPr>
          <p:nvPr>
            <p:ph type="title"/>
          </p:nvPr>
        </p:nvSpPr>
        <p:spPr>
          <a:xfrm>
            <a:off x="1022779" y="306245"/>
            <a:ext cx="10533907" cy="1621863"/>
          </a:xfrm>
        </p:spPr>
        <p:txBody>
          <a:bodyPr>
            <a:normAutofit/>
          </a:bodyPr>
          <a:lstStyle/>
          <a:p>
            <a:pPr algn="ctr"/>
            <a:r>
              <a:rPr lang="en-US" sz="5400" b="1" dirty="0">
                <a:solidFill>
                  <a:srgbClr val="1D478A"/>
                </a:solidFill>
                <a:latin typeface="+mn-lt"/>
              </a:rPr>
              <a:t>Michigan Alliance for Families (MAF)</a:t>
            </a:r>
          </a:p>
        </p:txBody>
      </p:sp>
      <p:sp>
        <p:nvSpPr>
          <p:cNvPr id="4" name="Isosceles Triangle 3">
            <a:extLst>
              <a:ext uri="{FF2B5EF4-FFF2-40B4-BE49-F238E27FC236}">
                <a16:creationId xmlns:a16="http://schemas.microsoft.com/office/drawing/2014/main" id="{C3934D1D-14D3-4F16-AA1E-84E5E6DC94D9}"/>
              </a:ext>
            </a:extLst>
          </p:cNvPr>
          <p:cNvSpPr/>
          <p:nvPr/>
        </p:nvSpPr>
        <p:spPr>
          <a:xfrm rot="10800000">
            <a:off x="243261" y="0"/>
            <a:ext cx="953146" cy="840783"/>
          </a:xfrm>
          <a:prstGeom prst="triangle">
            <a:avLst/>
          </a:prstGeom>
          <a:solidFill>
            <a:srgbClr val="1D4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34E0E-0F96-4981-A8AE-C08723842519}"/>
              </a:ext>
            </a:extLst>
          </p:cNvPr>
          <p:cNvSpPr/>
          <p:nvPr/>
        </p:nvSpPr>
        <p:spPr>
          <a:xfrm rot="19923779">
            <a:off x="513746" y="-103950"/>
            <a:ext cx="108488" cy="2220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id="{EF0E858B-FF95-43ED-B6E2-B47062868FCB}"/>
              </a:ext>
            </a:extLst>
          </p:cNvPr>
          <p:cNvSpPr/>
          <p:nvPr/>
        </p:nvSpPr>
        <p:spPr>
          <a:xfrm rot="12138590">
            <a:off x="-213595" y="899147"/>
            <a:ext cx="712922" cy="716797"/>
          </a:xfrm>
          <a:prstGeom prst="chord">
            <a:avLst/>
          </a:prstGeom>
          <a:solidFill>
            <a:srgbClr val="96B6E9"/>
          </a:solidFill>
          <a:ln>
            <a:solidFill>
              <a:srgbClr val="96B6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724DB43-82A0-4BCF-8218-F7DA23C6D7A4}"/>
              </a:ext>
            </a:extLst>
          </p:cNvPr>
          <p:cNvPicPr>
            <a:picLocks noChangeAspect="1"/>
          </p:cNvPicPr>
          <p:nvPr/>
        </p:nvPicPr>
        <p:blipFill>
          <a:blip r:embed="rId2"/>
          <a:stretch>
            <a:fillRect/>
          </a:stretch>
        </p:blipFill>
        <p:spPr>
          <a:xfrm rot="10800000">
            <a:off x="10937703" y="5992293"/>
            <a:ext cx="975445" cy="865707"/>
          </a:xfrm>
          <a:prstGeom prst="rect">
            <a:avLst/>
          </a:prstGeom>
        </p:spPr>
      </p:pic>
      <p:pic>
        <p:nvPicPr>
          <p:cNvPr id="10" name="Picture 9">
            <a:extLst>
              <a:ext uri="{FF2B5EF4-FFF2-40B4-BE49-F238E27FC236}">
                <a16:creationId xmlns:a16="http://schemas.microsoft.com/office/drawing/2014/main" id="{EB1EC4A1-F9EE-41F5-A106-DFDC43A726FF}"/>
              </a:ext>
            </a:extLst>
          </p:cNvPr>
          <p:cNvPicPr>
            <a:picLocks noChangeAspect="1"/>
          </p:cNvPicPr>
          <p:nvPr/>
        </p:nvPicPr>
        <p:blipFill>
          <a:blip r:embed="rId3"/>
          <a:stretch>
            <a:fillRect/>
          </a:stretch>
        </p:blipFill>
        <p:spPr>
          <a:xfrm>
            <a:off x="11033660" y="4821760"/>
            <a:ext cx="1158340" cy="2036240"/>
          </a:xfrm>
          <a:prstGeom prst="rect">
            <a:avLst/>
          </a:prstGeom>
        </p:spPr>
      </p:pic>
      <p:pic>
        <p:nvPicPr>
          <p:cNvPr id="11" name="Picture 10">
            <a:extLst>
              <a:ext uri="{FF2B5EF4-FFF2-40B4-BE49-F238E27FC236}">
                <a16:creationId xmlns:a16="http://schemas.microsoft.com/office/drawing/2014/main" id="{5944868E-564C-45D0-A05F-4BC8262AD86C}"/>
              </a:ext>
            </a:extLst>
          </p:cNvPr>
          <p:cNvPicPr>
            <a:picLocks noChangeAspect="1"/>
          </p:cNvPicPr>
          <p:nvPr/>
        </p:nvPicPr>
        <p:blipFill>
          <a:blip r:embed="rId4"/>
          <a:stretch>
            <a:fillRect/>
          </a:stretch>
        </p:blipFill>
        <p:spPr>
          <a:xfrm rot="10800000">
            <a:off x="11685567" y="5147920"/>
            <a:ext cx="518205" cy="731583"/>
          </a:xfrm>
          <a:prstGeom prst="rect">
            <a:avLst/>
          </a:prstGeom>
        </p:spPr>
      </p:pic>
      <p:pic>
        <p:nvPicPr>
          <p:cNvPr id="15" name="Picture 14">
            <a:extLst>
              <a:ext uri="{FF2B5EF4-FFF2-40B4-BE49-F238E27FC236}">
                <a16:creationId xmlns:a16="http://schemas.microsoft.com/office/drawing/2014/main" id="{5609E94D-10E0-4022-A5C5-F94D58A89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38" y="5992292"/>
            <a:ext cx="1547095" cy="865708"/>
          </a:xfrm>
          <a:prstGeom prst="rect">
            <a:avLst/>
          </a:prstGeom>
        </p:spPr>
      </p:pic>
      <p:sp>
        <p:nvSpPr>
          <p:cNvPr id="6" name="TextBox 5">
            <a:extLst>
              <a:ext uri="{FF2B5EF4-FFF2-40B4-BE49-F238E27FC236}">
                <a16:creationId xmlns:a16="http://schemas.microsoft.com/office/drawing/2014/main" id="{D96D179C-4E3C-4D01-80BC-F2E0C350764E}"/>
              </a:ext>
            </a:extLst>
          </p:cNvPr>
          <p:cNvSpPr txBox="1"/>
          <p:nvPr/>
        </p:nvSpPr>
        <p:spPr>
          <a:xfrm>
            <a:off x="871225" y="2239062"/>
            <a:ext cx="9365405" cy="523220"/>
          </a:xfrm>
          <a:prstGeom prst="rect">
            <a:avLst/>
          </a:prstGeom>
          <a:noFill/>
        </p:spPr>
        <p:txBody>
          <a:bodyPr wrap="square" rtlCol="0">
            <a:spAutoFit/>
          </a:bodyPr>
          <a:lstStyle/>
          <a:p>
            <a:r>
              <a:rPr lang="en-US" sz="2800" b="1" dirty="0">
                <a:solidFill>
                  <a:srgbClr val="1D478A"/>
                </a:solidFill>
              </a:rPr>
              <a:t>Education Advocacy – Special Education and Foster Care</a:t>
            </a:r>
          </a:p>
        </p:txBody>
      </p:sp>
      <p:sp>
        <p:nvSpPr>
          <p:cNvPr id="3" name="Rectangle 2">
            <a:extLst>
              <a:ext uri="{FF2B5EF4-FFF2-40B4-BE49-F238E27FC236}">
                <a16:creationId xmlns:a16="http://schemas.microsoft.com/office/drawing/2014/main" id="{E0C5D145-CECD-4DAC-9F3A-881E564E27BA}"/>
              </a:ext>
            </a:extLst>
          </p:cNvPr>
          <p:cNvSpPr/>
          <p:nvPr/>
        </p:nvSpPr>
        <p:spPr>
          <a:xfrm>
            <a:off x="871227" y="2731827"/>
            <a:ext cx="9864056" cy="3693319"/>
          </a:xfrm>
          <a:prstGeom prst="rect">
            <a:avLst/>
          </a:prstGeom>
        </p:spPr>
        <p:txBody>
          <a:bodyPr wrap="square" numCol="1">
            <a:spAutoFit/>
          </a:bodyPr>
          <a:lstStyle/>
          <a:p>
            <a:r>
              <a:rPr lang="en-US" dirty="0">
                <a:solidFill>
                  <a:srgbClr val="000000"/>
                </a:solidFill>
                <a:latin typeface="Gudea"/>
              </a:rPr>
              <a:t>Michigan Alliance for Families provides information, support, and education for families who have children (birth through 26 years of age) who receive (or may be eligible to receive) special education services. The goal is to increase the involvement of families in their children’s education. </a:t>
            </a:r>
          </a:p>
          <a:p>
            <a:endParaRPr lang="en-US" dirty="0">
              <a:solidFill>
                <a:srgbClr val="000000"/>
              </a:solidFill>
              <a:latin typeface="Gudea"/>
            </a:endParaRPr>
          </a:p>
          <a:p>
            <a:r>
              <a:rPr lang="en-US" b="1" dirty="0">
                <a:solidFill>
                  <a:srgbClr val="000000"/>
                </a:solidFill>
                <a:latin typeface="Gudea"/>
              </a:rPr>
              <a:t>ACA provides direct advocacy services for</a:t>
            </a:r>
            <a:r>
              <a:rPr lang="en-US" dirty="0">
                <a:solidFill>
                  <a:srgbClr val="000000"/>
                </a:solidFill>
                <a:latin typeface="Gudea"/>
              </a:rPr>
              <a:t>:</a:t>
            </a:r>
          </a:p>
          <a:p>
            <a:endParaRPr lang="en-US" dirty="0">
              <a:solidFill>
                <a:srgbClr val="000000"/>
              </a:solidFill>
              <a:latin typeface="Gudea"/>
            </a:endParaRPr>
          </a:p>
          <a:p>
            <a:pPr lvl="2"/>
            <a:r>
              <a:rPr lang="en-US" b="1" dirty="0">
                <a:solidFill>
                  <a:srgbClr val="000000"/>
                </a:solidFill>
                <a:latin typeface="Gudea"/>
              </a:rPr>
              <a:t>Individuals with Disabilities Education Act (IDEA)</a:t>
            </a:r>
            <a:r>
              <a:rPr lang="en-US" dirty="0">
                <a:solidFill>
                  <a:srgbClr val="000000"/>
                </a:solidFill>
                <a:latin typeface="Gudea"/>
              </a:rPr>
              <a:t>: </a:t>
            </a:r>
          </a:p>
          <a:p>
            <a:pPr marL="1200150" lvl="2" indent="-285750">
              <a:buFont typeface="Arial" panose="020B0604020202020204" pitchFamily="34" charset="0"/>
              <a:buChar char="•"/>
            </a:pPr>
            <a:r>
              <a:rPr lang="en-US" dirty="0">
                <a:solidFill>
                  <a:srgbClr val="000000"/>
                </a:solidFill>
                <a:latin typeface="Gudea"/>
              </a:rPr>
              <a:t>IEP meetings – Individual Education Program                </a:t>
            </a:r>
          </a:p>
          <a:p>
            <a:pPr marL="1200150" lvl="2" indent="-285750">
              <a:buFont typeface="Arial" panose="020B0604020202020204" pitchFamily="34" charset="0"/>
              <a:buChar char="•"/>
            </a:pPr>
            <a:r>
              <a:rPr lang="en-US" dirty="0">
                <a:solidFill>
                  <a:srgbClr val="000000"/>
                </a:solidFill>
                <a:latin typeface="Gudea"/>
              </a:rPr>
              <a:t>Behavior Plans </a:t>
            </a:r>
          </a:p>
          <a:p>
            <a:pPr marL="1200150" lvl="2" indent="-285750">
              <a:buFont typeface="Arial" panose="020B0604020202020204" pitchFamily="34" charset="0"/>
              <a:buChar char="•"/>
            </a:pPr>
            <a:r>
              <a:rPr lang="en-US" dirty="0">
                <a:solidFill>
                  <a:srgbClr val="000000"/>
                </a:solidFill>
                <a:latin typeface="Gudea"/>
              </a:rPr>
              <a:t>REED -  Review of Existing Evaluation Data</a:t>
            </a:r>
          </a:p>
          <a:p>
            <a:pPr marL="1200150" lvl="2" indent="-285750">
              <a:buFont typeface="Arial" panose="020B0604020202020204" pitchFamily="34" charset="0"/>
              <a:buChar char="•"/>
            </a:pPr>
            <a:r>
              <a:rPr lang="en-US" dirty="0">
                <a:solidFill>
                  <a:srgbClr val="000000"/>
                </a:solidFill>
                <a:latin typeface="Gudea"/>
              </a:rPr>
              <a:t>MDR – Manifestation Determination Review</a:t>
            </a:r>
          </a:p>
          <a:p>
            <a:pPr marL="1200150" lvl="2" indent="-285750">
              <a:buFont typeface="Arial" panose="020B0604020202020204" pitchFamily="34" charset="0"/>
              <a:buChar char="•"/>
            </a:pPr>
            <a:r>
              <a:rPr lang="en-US" dirty="0">
                <a:solidFill>
                  <a:srgbClr val="000000"/>
                </a:solidFill>
                <a:latin typeface="Gudea"/>
              </a:rPr>
              <a:t>Team Meetings</a:t>
            </a:r>
          </a:p>
          <a:p>
            <a:pPr algn="ctr"/>
            <a:r>
              <a:rPr lang="en-US" i="1" dirty="0">
                <a:solidFill>
                  <a:srgbClr val="1D478A"/>
                </a:solidFill>
              </a:rPr>
              <a:t>ACA has 24 current cases </a:t>
            </a:r>
          </a:p>
        </p:txBody>
      </p:sp>
      <p:pic>
        <p:nvPicPr>
          <p:cNvPr id="12" name="Picture 11">
            <a:extLst>
              <a:ext uri="{FF2B5EF4-FFF2-40B4-BE49-F238E27FC236}">
                <a16:creationId xmlns:a16="http://schemas.microsoft.com/office/drawing/2014/main" id="{74DEFB51-EBB0-4A01-8C7A-21D48A22F9EE}"/>
              </a:ext>
            </a:extLst>
          </p:cNvPr>
          <p:cNvPicPr>
            <a:picLocks noChangeAspect="1"/>
          </p:cNvPicPr>
          <p:nvPr/>
        </p:nvPicPr>
        <p:blipFill>
          <a:blip r:embed="rId6"/>
          <a:stretch>
            <a:fillRect/>
          </a:stretch>
        </p:blipFill>
        <p:spPr>
          <a:xfrm>
            <a:off x="8420033" y="5147920"/>
            <a:ext cx="2517670" cy="906361"/>
          </a:xfrm>
          <a:prstGeom prst="rect">
            <a:avLst/>
          </a:prstGeom>
        </p:spPr>
      </p:pic>
      <p:pic>
        <p:nvPicPr>
          <p:cNvPr id="16" name="Graphic 15" descr="Pencil">
            <a:extLst>
              <a:ext uri="{FF2B5EF4-FFF2-40B4-BE49-F238E27FC236}">
                <a16:creationId xmlns:a16="http://schemas.microsoft.com/office/drawing/2014/main" id="{5A9CACD5-1A21-45CE-9E24-B9DE2DFD2B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7739" y="4622369"/>
            <a:ext cx="716797" cy="716797"/>
          </a:xfrm>
          <a:prstGeom prst="rect">
            <a:avLst/>
          </a:prstGeom>
        </p:spPr>
      </p:pic>
      <p:pic>
        <p:nvPicPr>
          <p:cNvPr id="20" name="Graphic 19" descr="Ruler">
            <a:extLst>
              <a:ext uri="{FF2B5EF4-FFF2-40B4-BE49-F238E27FC236}">
                <a16:creationId xmlns:a16="http://schemas.microsoft.com/office/drawing/2014/main" id="{815B66AD-BFD8-4373-87DC-F6ECD01750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2390" y="4479009"/>
            <a:ext cx="747793" cy="747793"/>
          </a:xfrm>
          <a:prstGeom prst="rect">
            <a:avLst/>
          </a:prstGeom>
        </p:spPr>
      </p:pic>
      <p:pic>
        <p:nvPicPr>
          <p:cNvPr id="22" name="Graphic 21" descr="Schoolhouse">
            <a:extLst>
              <a:ext uri="{FF2B5EF4-FFF2-40B4-BE49-F238E27FC236}">
                <a16:creationId xmlns:a16="http://schemas.microsoft.com/office/drawing/2014/main" id="{B09C9765-3F0E-484C-8505-C719F06690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19260" y="1633230"/>
            <a:ext cx="914400" cy="914400"/>
          </a:xfrm>
          <a:prstGeom prst="rect">
            <a:avLst/>
          </a:prstGeom>
        </p:spPr>
      </p:pic>
    </p:spTree>
    <p:extLst>
      <p:ext uri="{BB962C8B-B14F-4D97-AF65-F5344CB8AC3E}">
        <p14:creationId xmlns:p14="http://schemas.microsoft.com/office/powerpoint/2010/main" val="1353107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1314</Words>
  <Application>Microsoft Office PowerPoint</Application>
  <PresentationFormat>Widescreen</PresentationFormat>
  <Paragraphs>160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Gudea</vt:lpstr>
      <vt:lpstr>inherit</vt:lpstr>
      <vt:lpstr>Open Sans</vt:lpstr>
      <vt:lpstr>Office Theme</vt:lpstr>
      <vt:lpstr>Washtenaw Association for Community Advocacy (ACA)</vt:lpstr>
      <vt:lpstr>PowerPoint Presentation</vt:lpstr>
      <vt:lpstr>Grassroots Beginnings </vt:lpstr>
      <vt:lpstr>Advocacy Organization for People With Intellectual/Developmental Disabilities (I/DD)</vt:lpstr>
      <vt:lpstr>Advocacy Organization for People With Intellectual/Developmental Disabilities </vt:lpstr>
      <vt:lpstr>Advocacy Organization for PEOPLE With Intellectual/Developmental Disabilities </vt:lpstr>
      <vt:lpstr>What We do……..</vt:lpstr>
      <vt:lpstr>    WIPA</vt:lpstr>
      <vt:lpstr>Michigan Alliance for Families (MAF)</vt:lpstr>
      <vt:lpstr>Ann Arbor Area Community Foundation</vt:lpstr>
      <vt:lpstr>Wayne State University </vt:lpstr>
      <vt:lpstr>Fee For Service….Education Advocacy</vt:lpstr>
      <vt:lpstr>Other Programs and Services….</vt:lpstr>
      <vt:lpstr>State and Local Advocacy…..</vt:lpstr>
      <vt:lpstr>PowerPoint Presentation</vt:lpstr>
      <vt:lpstr>Washtenaw Association for Community Advocacy</vt:lpstr>
      <vt:lpstr>Washtenaw Association for Community Advocacy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Homan</dc:creator>
  <cp:lastModifiedBy>Kathy Homan</cp:lastModifiedBy>
  <cp:revision>48</cp:revision>
  <dcterms:created xsi:type="dcterms:W3CDTF">2023-08-13T16:03:15Z</dcterms:created>
  <dcterms:modified xsi:type="dcterms:W3CDTF">2023-11-08T02:10:58Z</dcterms:modified>
</cp:coreProperties>
</file>